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4" r:id="rId15"/>
    <p:sldId id="271" r:id="rId16"/>
    <p:sldId id="272" r:id="rId17"/>
    <p:sldId id="273" r:id="rId18"/>
    <p:sldId id="286" r:id="rId19"/>
    <p:sldId id="287" r:id="rId20"/>
    <p:sldId id="288" r:id="rId21"/>
    <p:sldId id="289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006666"/>
    <a:srgbClr val="FFCC00"/>
    <a:srgbClr val="B1C9E5"/>
    <a:srgbClr val="AA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98" d="100"/>
          <a:sy n="98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1B5A8-BE37-4DEF-BBBF-DC7F853EF6B6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76816-0C3C-4F59-8E7B-F3DE42BD0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4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76816-0C3C-4F59-8E7B-F3DE42BD0A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76816-0C3C-4F59-8E7B-F3DE42BD0A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0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54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3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1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07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1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8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8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3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2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4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6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4A2A-C009-48CC-BAD5-7077F51C7F29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49DC-82F6-41B8-B5E8-FC2E7B43D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43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28.png"/><Relationship Id="rId4" Type="http://schemas.microsoft.com/office/2007/relationships/hdphoto" Target="../media/hdphoto1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microsoft.com/office/2007/relationships/hdphoto" Target="../media/hdphoto2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2.wdp"/><Relationship Id="rId4" Type="http://schemas.openxmlformats.org/officeDocument/2006/relationships/image" Target="../media/image30.png"/><Relationship Id="rId9" Type="http://schemas.microsoft.com/office/2007/relationships/hdphoto" Target="../media/hdphoto2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6.wdp"/><Relationship Id="rId5" Type="http://schemas.openxmlformats.org/officeDocument/2006/relationships/image" Target="../media/image37.png"/><Relationship Id="rId4" Type="http://schemas.microsoft.com/office/2007/relationships/hdphoto" Target="../media/hdphoto2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0.wdp"/><Relationship Id="rId13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microsoft.com/office/2007/relationships/hdphoto" Target="../media/hdphoto3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9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microsoft.com/office/2007/relationships/hdphoto" Target="../media/hdphoto31.wdp"/><Relationship Id="rId4" Type="http://schemas.microsoft.com/office/2007/relationships/hdphoto" Target="../media/hdphoto28.wdp"/><Relationship Id="rId9" Type="http://schemas.openxmlformats.org/officeDocument/2006/relationships/image" Target="../media/image42.png"/><Relationship Id="rId14" Type="http://schemas.microsoft.com/office/2007/relationships/hdphoto" Target="../media/hdphoto3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6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5.wdp"/><Relationship Id="rId5" Type="http://schemas.openxmlformats.org/officeDocument/2006/relationships/image" Target="../media/image46.png"/><Relationship Id="rId4" Type="http://schemas.microsoft.com/office/2007/relationships/hdphoto" Target="../media/hdphoto3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8.wdp"/><Relationship Id="rId5" Type="http://schemas.openxmlformats.org/officeDocument/2006/relationships/image" Target="../media/image49.png"/><Relationship Id="rId4" Type="http://schemas.microsoft.com/office/2007/relationships/hdphoto" Target="../media/hdphoto37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2.wdp"/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1.wdp"/><Relationship Id="rId5" Type="http://schemas.openxmlformats.org/officeDocument/2006/relationships/image" Target="../media/image52.png"/><Relationship Id="rId4" Type="http://schemas.microsoft.com/office/2007/relationships/hdphoto" Target="../media/hdphoto40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5.png"/><Relationship Id="rId1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microsoft.com/office/2007/relationships/hdphoto" Target="../media/hdphoto1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3.wdp"/><Relationship Id="rId4" Type="http://schemas.openxmlformats.org/officeDocument/2006/relationships/image" Target="../media/image18.png"/><Relationship Id="rId9" Type="http://schemas.microsoft.com/office/2007/relationships/hdphoto" Target="../media/hdphoto1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5.png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404664"/>
            <a:ext cx="8280920" cy="60932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226642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 - ИНФОРМАЦИОННЫЙ </a:t>
            </a:r>
            <a:r>
              <a:rPr lang="ru-RU" sz="3200" b="1" i="1" dirty="0">
                <a:solidFill>
                  <a:srgbClr val="FFFF00"/>
                </a:solidFill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endParaRPr lang="ru-RU" sz="3200" b="1" i="1" dirty="0">
              <a:solidFill>
                <a:srgbClr val="FFFF00"/>
              </a:solidFill>
              <a:effectLst>
                <a:glow rad="63500">
                  <a:srgbClr val="006600">
                    <a:alpha val="4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244334"/>
            <a:ext cx="8640960" cy="21544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00"/>
                </a:solidFill>
                <a:effectLst/>
              </a:rPr>
              <a:t>Конкурс</a:t>
            </a:r>
          </a:p>
          <a:p>
            <a:pPr algn="ctr"/>
            <a:r>
              <a:rPr lang="ru-RU" sz="4000" b="1" i="1" dirty="0" smtClean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учебник преподавателей Финансового университета»</a:t>
            </a:r>
            <a:endParaRPr lang="ru-RU" sz="4000" b="1" i="1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84784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ФИНАНСОВЫХ РЫНКОВ</a:t>
            </a:r>
            <a:endParaRPr lang="ru-RU" sz="3200" i="1" dirty="0">
              <a:solidFill>
                <a:srgbClr val="FFFF00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</a:endParaRPr>
          </a:p>
        </p:txBody>
      </p:sp>
      <p:pic>
        <p:nvPicPr>
          <p:cNvPr id="9" name="Рисунок 8" descr="100&amp;lcy;&amp;iecy;&amp;tcy;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1288"/>
            <a:ext cx="2339753" cy="8859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26064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 университет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glow rad="101600">
                    <a:srgbClr val="0066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Правительстве Российской Федерации</a:t>
            </a:r>
            <a:endParaRPr lang="ru-RU" sz="2400" dirty="0">
              <a:solidFill>
                <a:srgbClr val="FFFF00"/>
              </a:solidFill>
              <a:effectLst>
                <a:glow rad="101600">
                  <a:srgbClr val="0066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13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23165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5826">
            <a:off x="3330877" y="914890"/>
            <a:ext cx="3226460" cy="4630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482">
            <a:off x="5156610" y="855632"/>
            <a:ext cx="3187321" cy="4600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4036">
            <a:off x="803479" y="1667287"/>
            <a:ext cx="3229692" cy="466141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846" y="331879"/>
            <a:ext cx="883018" cy="655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1864" y="133885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4882" y="468459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939" y="382351"/>
            <a:ext cx="42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217" y="382351"/>
            <a:ext cx="46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6245" y="428551"/>
            <a:ext cx="46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4579" y="323165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11" y="1073964"/>
            <a:ext cx="3504667" cy="491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02" y="803830"/>
            <a:ext cx="3504667" cy="491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6" y="1767649"/>
            <a:ext cx="3534472" cy="4914862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04148" y="96789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0777" y="294783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9192" y="431363"/>
            <a:ext cx="870789" cy="5194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617" y="323166"/>
            <a:ext cx="557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164" y="323165"/>
            <a:ext cx="35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8194" y="323165"/>
            <a:ext cx="51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2" y="229945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80" y="1622994"/>
            <a:ext cx="3872473" cy="510366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-10305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 - 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  <a:endParaRPr lang="ru-RU" sz="3600" b="1" i="1" dirty="0">
              <a:solidFill>
                <a:srgbClr val="FFFF00"/>
              </a:solidFill>
              <a:effectLst>
                <a:glow rad="139700">
                  <a:srgbClr val="0066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" y="1631984"/>
            <a:ext cx="3821265" cy="5103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70720"/>
            <a:ext cx="3845789" cy="511489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11036" y="739309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5526" y="547328"/>
            <a:ext cx="870789" cy="8539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6315" y="882282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686184"/>
            <a:ext cx="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1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4932" y="686183"/>
            <a:ext cx="42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6622" y="744135"/>
            <a:ext cx="41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1211" y="536146"/>
            <a:ext cx="94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(53,8%)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1929" y="156547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06" y="1387887"/>
            <a:ext cx="3659680" cy="5236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29" y="465228"/>
            <a:ext cx="3643940" cy="5236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" y="1536198"/>
            <a:ext cx="3673235" cy="5236071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380" y="318339"/>
            <a:ext cx="883018" cy="655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0398" y="120345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1187" y="451075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9441" y="318339"/>
            <a:ext cx="49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59" y="318339"/>
            <a:ext cx="46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0230" y="318339"/>
            <a:ext cx="76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382352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45" y="2029046"/>
            <a:ext cx="2664296" cy="440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136151" cy="4427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6194"/>
            <a:ext cx="3168352" cy="441246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19" y="0"/>
            <a:ext cx="682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lang="ru-RU" sz="3600" b="1" i="1" dirty="0">
              <a:solidFill>
                <a:srgbClr val="FFFF00"/>
              </a:solidFill>
              <a:effectLst>
                <a:glow rad="139700">
                  <a:srgbClr val="0066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87" y="2015294"/>
            <a:ext cx="3168352" cy="4366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07" y="986357"/>
            <a:ext cx="3149634" cy="47102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23" y="2319210"/>
            <a:ext cx="3155848" cy="441502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04947" y="248282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7965" y="50471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8676" y="380562"/>
            <a:ext cx="870789" cy="5194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0802" y="248283"/>
            <a:ext cx="7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220146"/>
            <a:ext cx="58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91" y="338123"/>
            <a:ext cx="647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6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5806" y="259483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805">
            <a:off x="5309724" y="1518800"/>
            <a:ext cx="3236097" cy="4870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1" y="48889"/>
            <a:ext cx="741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3600" b="1" i="1" dirty="0">
              <a:solidFill>
                <a:srgbClr val="FFFF00"/>
              </a:solidFill>
              <a:effectLst>
                <a:glow rad="139700">
                  <a:srgbClr val="0066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902">
            <a:off x="2492017" y="1387168"/>
            <a:ext cx="3224913" cy="4862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224913" cy="486256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216" y="732491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0603" y="534497"/>
            <a:ext cx="870789" cy="8539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587" y="869071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046" y="732491"/>
            <a:ext cx="34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347" y="732492"/>
            <a:ext cx="34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0740" y="774170"/>
            <a:ext cx="51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9802" y="188640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285303" cy="4566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14006"/>
            <a:ext cx="3285303" cy="4557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69" y="1439364"/>
            <a:ext cx="3674842" cy="48452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93729" y="654855"/>
            <a:ext cx="883018" cy="655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901" y="456861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999" y="793034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371" y="724743"/>
            <a:ext cx="68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724744"/>
            <a:ext cx="64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9139" y="724744"/>
            <a:ext cx="100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1810" y="116632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25" y="2988653"/>
            <a:ext cx="5370839" cy="3750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34" y="619618"/>
            <a:ext cx="5549047" cy="3862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8" y="1149317"/>
            <a:ext cx="3854903" cy="553342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679" y="291626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828" y="404665"/>
            <a:ext cx="58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6926" y="93632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7715" y="428206"/>
            <a:ext cx="870789" cy="5194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7" y="347778"/>
            <a:ext cx="41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347778"/>
            <a:ext cx="45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44" y="347779"/>
            <a:ext cx="41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книг – победителей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8496944" cy="6796028"/>
          </a:xfrm>
          <a:prstGeom prst="rect">
            <a:avLst/>
          </a:prstGeom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Английский язык: экономика и финансы. Ч. 3.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Учебник для студ. обуч. по напр. "Экономика" (степень бакалавр) и спец./профилям: "Бух. учет, анализ и аудит", "Финансы и кредит", "Мировая экономика", "Налоги и налогообложение"/ Г.А. Дубинина [и др.]; Финуниверситет, Каф. "Иностранные языки-2".— 3-е изд. — М.: Финуниверситет, 2015. — 222с. — То же 2012 [Электронный ресурс]. — Режим доступа: 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http://znanium.com/catalog.php?bookinfo=371309</a:t>
            </a:r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Банковское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дело: учебник для студ., обуч. по напр. "Экономика"/ О.И. Лаврушин [и др.]; Финуниверситет; под ред. О.И. Лаврушина.— 11-е изд., стер. — М.: Кнорус, 2014. — 800 с. — (Бакалавриат). — То же 2018 [Электронный ресурс]. -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https://www.book.ru/book/925842 (62 % голосов)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Банковский менеджмент: Учебник / О.И. Лаврушин [и др.]; Финуниверситет; под ред. О.И. Лаврушина.— 5-е изд., перераб. и доп. — М.: Кнорус, 2016. — 414 с. — То же 2016 [Электронный ресурс]. — Режим доступа: 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hhttps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//www.book/918673</a:t>
            </a:r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Деньги, кредит, банки: Учебник/ О.И. Лаврушин [и др.]; Финуниверситет; под ред. О.И. Лаврушина.— 14-е изд., стер.— Москва: Кнорус, 2015. — 448 с. — (Бакалавриат). — То же  2016 [Электронный ресурс].  — 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https://www.book.ru/book/918678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786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Макроэкономический анализ банковской сферы: Учебник/ Г.А. Аболихина [и др.]; Финуниверситет; под ред. О.Н. Афанасьевой, С.Е. Дубовой.— М.: Кнорус, 2016.— 460 с. — То же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https://www.book.ru/book/919522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Микроэкономика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практический подход (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Managerial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Учебник/ Финуниверситет; под ред. А.Г. Грязновой, А.Ю. Юданова. — 7-е изд., перераб. — М.: Кнорус, 2014. — 682 с. — То же 2018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https://www.book.ru/book/927816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(66 % голосов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Миркин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Я.М. Статистика финансовых рынков: Учебник / Я.М. Миркин, И.В.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Добашина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В.Н. Салин; Финуниверситет. — М.: Кнорус, 2016. — 250 с. — Для магистратуры. — То же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http://www.book.ru/book/919354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Мировые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финансы. В 2 т. Т. 1: Учебник и практикум для бакалавриата и магистратуры / В.В. Антропов [и др.] Финуниверситет; под ред. М.А Эскиндарова, Е.А.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Звоновой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М.: Юрайт, 2016. — 374 с. — То же 2018 [Электронный ресурс]. — Режим доступа: Режим доступа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https://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biblio-online.ru/book/mirovye-finansy-v-2-t-tom-1-421216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Мировые финансы. В 2 т. Т. 2: Учебник и практикум для бакалавриата и магистратуры / В.В. Антропов [и др.] Финуниверситет; под ред. М.А Эскиндарова, Е.А.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Звоновой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М.: Юрайт, 2016. — 374 с. — То же 2018 [Электронный ресурс]. — Режим доступа: Режим доступа: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:https://biblio-online.ru/book/mirovye-finansy-v-2-t-tom-2-421217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8569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Конкурс </a:t>
            </a:r>
            <a:r>
              <a:rPr lang="ru-RU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</a:t>
            </a:r>
            <a:r>
              <a:rPr lang="ru-RU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преподавателей Финансового университета»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организованного Факультетом финансовых рынков и Библиотечно-информационным 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приурочен </a:t>
            </a:r>
            <a:r>
              <a:rPr lang="ru-RU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100-летию Финансового университета 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стал одним из знаковых событий в рамках юбилейных мероприятий факультета. </a:t>
            </a:r>
            <a:endParaRPr lang="ru-RU" sz="21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конкурса студенты факультета имели возможность выбрать лучшие учебники и учебные пособия на каждом курсе обучения в </a:t>
            </a:r>
            <a:r>
              <a:rPr lang="ru-RU" sz="21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бакалавриате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магистратуре, которые, по 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студентов, полезны в учебной и научно-исследовательской деятельности студентов, помогают 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 изучаемом предмете, подготовить качественные научные студенческие проекты, курсовые работы, выпускные квалификационные работы и магистерские диссертации Всего в конкурсе участвовало более 100 учебных изданий, вышедших в свет с 2000 г. по 2018 г. как в традиционном, так и в электронном форматах. С отдельными книгами – участникам конкурса можно было ознакомиться на 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 в 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экспозиций, подготовленных 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Библиотечно-информационного комплекса для студентов бакалавриата и магистратуры.</a:t>
            </a:r>
          </a:p>
          <a:p>
            <a:pPr algn="just"/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Ниже </a:t>
            </a:r>
            <a:r>
              <a:rPr lang="ru-RU" sz="21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итоги факультетского </a:t>
            </a:r>
            <a:r>
              <a:rPr lang="ru-RU" sz="21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конкурса:</a:t>
            </a:r>
            <a:endParaRPr lang="ru-RU" sz="21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99392"/>
            <a:ext cx="8784976" cy="7665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Оценка стоимости бизнеса: учебник для студ. вузов, обуч. по напр. "Экономика" (квалиф. "бакалавр" и "магистр") / М.А. Эскиндаров [и др.] Финуниверситет; под ред. М.А. Эскиндарова, М.А. Федотовой. — 2-е изд., стер.— М.: Кнорус, 2016. — 320 с. — То же 2018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https://www.book.ru/book/926639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(53,8 % голосов)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Оценка финансовой устойчивости кредитной организации: Учебник для студ., обуч. по спец. "Бухучет, анализ и аудит", "Финансы и кредит", "Мировая экономика", "Налоги и налогообложение" / Финуниверситет; под ред. О.И. Лаврушина, И.Д. Мамоновой. - М.: Кнорус, 2016. — 304 с. — Для магистрантов. — То же 2018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u-RU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www.book.ru/book/925968</a:t>
            </a:r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Сборник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 по курсу "Математика в экономике". В 3 ч. Ч. 1: Линейная алгебра, аналитическая геометрия и линейное программирование: учебное пособие для студ., обуч. по спец. "Бухучет, анализ и аудит", "Финансы и кредит", "Налоги и налогообложение" и "Мировая экономика"/ С.В.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Пчелинцев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[и др.]; под ред. В.А.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Бабайцева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В.Б.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Гисина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.— М.: Финансы и статистика, 2013. — 256 с. </a:t>
            </a:r>
            <a:endPara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Сборник задач по курсу "Математика в экономике". В 3 ч. Ч. 2: Математический анализ: учебное пособие для студ., обуч. по спец. "Бухучет, анализ и аудит", "Финансы и кредит", "Налоги и налогообложение" и "Мировая экономика"/ Е.Н. Орел [и др.]; под ред. В.А.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Бабайцева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В.Б.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Гисина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— М.: Финансы и статистика, 2013. — 368 с.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73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Статистика: Учебное пособие для студ., обуч. по напр. подготовки "Экономика" и "Менеджмент"/ Финуниверситет; под ред. В.Н. Салина; Е.П. Шпаковской.— 2-е изд., перераб. и доп. — М.: Кнорус, 2014. — 504 с. — То же 2016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https://www.book.ru/book/920538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Финансы: Учебник для студ. вузов / Финуниверситет; колл. авт.; под ред. Е.В. Маркиной.— 2-е изд., стер. — М: Кнорус, 2014. — 432с.— (Бакалавриат). — То же 2019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https://www.book.ru/book/931317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Финансовые и денежно-кредитные методы регулирования экономики. Теория и практика: Учебник для магистров / Финуниверситет; под ред. М.А. Абрамовой, Л.И. Гончаренко, Е.В. Маркиной. — М.: Юрайт, 2014, 2015, 2018. - 551 с. — То же 2018  [Электронный ресурс]. - 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https://biblio-online.ru/book/finansovye-i-denezhno-kreditnye-metody-regulirovaniya-ekonomiki-teoriya-i-praktika-409603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Финансовые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рынки: учебник для студентов, обуч. по напр. подгот. "Экономика" и "Менеджмент"/ К.Р. Адамова [и др.]; Финуниверситет; под ред. С.В. Брюховецкой, Б.Б. Рубцова.— Москва: Кнорус, 2018. — 462 с. — То же [Электронный ресурс]. — Режим доступа: 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http://www.book.ru/book/926950</a:t>
            </a:r>
            <a:endParaRPr lang="ru-RU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1810" y="116632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 </a:t>
            </a:r>
            <a:r>
              <a:rPr lang="ru-RU" sz="3600" b="1" i="1" dirty="0" smtClean="0">
                <a:solidFill>
                  <a:srgbClr val="FFFF00"/>
                </a:solidFill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-ИНФОРМАЦИОННЫЙ </a:t>
            </a:r>
            <a:r>
              <a:rPr lang="ru-RU" sz="3600" b="1" i="1" dirty="0">
                <a:solidFill>
                  <a:srgbClr val="FFFF00"/>
                </a:solidFill>
                <a:effectLst>
                  <a:glow rad="635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endParaRPr lang="ru-RU" sz="3600" b="1" i="1" dirty="0">
              <a:solidFill>
                <a:srgbClr val="FFFF00"/>
              </a:solidFill>
              <a:effectLst>
                <a:glow rad="63500">
                  <a:srgbClr val="006600">
                    <a:alpha val="40000"/>
                  </a:srgb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04994"/>
            <a:ext cx="741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FF00"/>
                </a:solidFill>
                <a:effectLst>
                  <a:glow rad="1016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ФИНАНСОВЫХ РЫНКОВ</a:t>
            </a:r>
            <a:endParaRPr lang="ru-RU" sz="3600" i="1" dirty="0">
              <a:solidFill>
                <a:srgbClr val="FFFF00"/>
              </a:solidFill>
              <a:effectLst>
                <a:glow rad="101600">
                  <a:srgbClr val="006600">
                    <a:alpha val="40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09" y="2949340"/>
            <a:ext cx="8238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победителей конкурса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332656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87424"/>
            <a:ext cx="8758914" cy="2376264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4000" b="1" i="1" dirty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 курс</a:t>
            </a:r>
            <a:br>
              <a:rPr lang="ru-RU" sz="40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4128"/>
            <a:ext cx="3214298" cy="4567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227861" cy="4571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2979"/>
            <a:ext cx="3227861" cy="4567729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806951"/>
            <a:ext cx="864096" cy="63380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99414" y="586778"/>
            <a:ext cx="870789" cy="8539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63509" y="929376"/>
            <a:ext cx="847032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41137" y="806951"/>
            <a:ext cx="8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3" y="854089"/>
            <a:ext cx="99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233" y="843936"/>
            <a:ext cx="85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1523" y="586778"/>
            <a:ext cx="75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(66%)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382352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58" y="708819"/>
            <a:ext cx="3557960" cy="4785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57" y="1424385"/>
            <a:ext cx="3557960" cy="4818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7" y="1799990"/>
            <a:ext cx="3486713" cy="4822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382352"/>
            <a:ext cx="883018" cy="655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94578" y="156222"/>
            <a:ext cx="870789" cy="8821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5367" y="524154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4734" y="382352"/>
            <a:ext cx="39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8455" y="382353"/>
            <a:ext cx="64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7" y="382352"/>
            <a:ext cx="35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021" y="382352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718" y="267166"/>
            <a:ext cx="3726898" cy="5172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56" y="1389283"/>
            <a:ext cx="3702320" cy="5172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5" y="1481754"/>
            <a:ext cx="3731907" cy="514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04957" y="70284"/>
            <a:ext cx="870789" cy="8821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1427" y="296414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95792" y="394612"/>
            <a:ext cx="842284" cy="5577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24328" y="38235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4714" y="-171400"/>
            <a:ext cx="87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1" y="394612"/>
            <a:ext cx="419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2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734044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41640"/>
            <a:ext cx="9289032" cy="35505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 </a:t>
            </a:r>
            <a:r>
              <a:rPr lang="ru-RU" sz="3600" b="1" i="1" dirty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- 2 курс </a:t>
            </a:r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одинаковое количество голосов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2" y="985630"/>
            <a:ext cx="2359774" cy="284475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71" y="1842570"/>
            <a:ext cx="2359774" cy="2837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76" y="1556792"/>
            <a:ext cx="2348601" cy="2872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4155"/>
            <a:ext cx="2365248" cy="2846981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70" y="3913606"/>
            <a:ext cx="2359774" cy="2833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13607"/>
            <a:ext cx="2344956" cy="2833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65641" y="1090258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46602" y="908576"/>
            <a:ext cx="870789" cy="8539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5034" y="1226838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351130" y="1090259"/>
            <a:ext cx="48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244" y="1090258"/>
            <a:ext cx="63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6393" y="1090258"/>
            <a:ext cx="244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695" y="-141954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64" y="726986"/>
            <a:ext cx="3688719" cy="5260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19" y="281677"/>
            <a:ext cx="3688719" cy="5246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6" y="1425641"/>
            <a:ext cx="3744519" cy="524901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64557"/>
            <a:ext cx="56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4955" y="206367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568" y="403820"/>
            <a:ext cx="883018" cy="655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12879" y="529528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2008" y="403821"/>
            <a:ext cx="51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083" y="434676"/>
            <a:ext cx="693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2172" y="434676"/>
            <a:ext cx="413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7564" y="165667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88" y="315946"/>
            <a:ext cx="3611857" cy="4970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52" y="1242005"/>
            <a:ext cx="3611857" cy="49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7" y="1534480"/>
            <a:ext cx="3681637" cy="502192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32555" y="124787"/>
            <a:ext cx="870789" cy="8539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4365" y="326073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22839" y="459361"/>
            <a:ext cx="870789" cy="5194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32607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</a:rPr>
              <a:t>1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838" y="382352"/>
            <a:ext cx="51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all-free-download.com/images/graphicthumb/book_books_bookshelf_21392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382352"/>
            <a:ext cx="8124395" cy="609329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755576" y="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 - 3 курс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  <a:effectLst>
                  <a:glow rad="139700">
                    <a:srgbClr val="0066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3600" b="1" i="1" dirty="0">
              <a:solidFill>
                <a:srgbClr val="FFFF00"/>
              </a:solidFill>
              <a:effectLst>
                <a:glow rad="139700">
                  <a:srgbClr val="0066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7" y="1910826"/>
            <a:ext cx="3238184" cy="4777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22" y="1910826"/>
            <a:ext cx="3339711" cy="4775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8" y="1728156"/>
            <a:ext cx="3312368" cy="477765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43987" y="612069"/>
            <a:ext cx="870789" cy="8539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51061" y="806454"/>
            <a:ext cx="883018" cy="6559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6116" y="923655"/>
            <a:ext cx="870789" cy="519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2111" y="806454"/>
            <a:ext cx="41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6451" y="806454"/>
            <a:ext cx="74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900" y="910383"/>
            <a:ext cx="61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8317" y="612069"/>
            <a:ext cx="76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>(62%)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1208</Words>
  <Application>Microsoft Office PowerPoint</Application>
  <PresentationFormat>Экран (4:3)</PresentationFormat>
  <Paragraphs>96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Бакалавриат -1 курс  </vt:lpstr>
      <vt:lpstr>Презентация PowerPoint</vt:lpstr>
      <vt:lpstr>Презентация PowerPoint</vt:lpstr>
      <vt:lpstr>Бакалавриат - 2 курс                                    (одинаковое количество голосов)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Щегловитова Татьяна Петровна</dc:creator>
  <cp:lastModifiedBy>Ермилова Диана Борисовна</cp:lastModifiedBy>
  <cp:revision>119</cp:revision>
  <dcterms:created xsi:type="dcterms:W3CDTF">2018-11-21T11:27:50Z</dcterms:created>
  <dcterms:modified xsi:type="dcterms:W3CDTF">2018-12-05T05:04:55Z</dcterms:modified>
</cp:coreProperties>
</file>