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8" r:id="rId4"/>
    <p:sldId id="282" r:id="rId5"/>
    <p:sldId id="279" r:id="rId6"/>
    <p:sldId id="283" r:id="rId7"/>
    <p:sldId id="281" r:id="rId8"/>
    <p:sldId id="284" r:id="rId9"/>
    <p:sldId id="270" r:id="rId10"/>
    <p:sldId id="259" r:id="rId11"/>
    <p:sldId id="260" r:id="rId12"/>
    <p:sldId id="274" r:id="rId13"/>
    <p:sldId id="273" r:id="rId14"/>
    <p:sldId id="276" r:id="rId15"/>
    <p:sldId id="275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E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29D8DD-3AAD-472D-AEEE-C70322D5620E}" type="doc">
      <dgm:prSet loTypeId="urn:microsoft.com/office/officeart/2005/8/layout/matrix1" loCatId="matrix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3927703-C98B-4E45-A8B7-CC2F444DB518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bg1"/>
              </a:solidFill>
            </a:rPr>
            <a:t>Комплектование дисциплин электронной библиотекой Юрайт</a:t>
          </a:r>
          <a:endParaRPr lang="ru-RU" sz="1500" b="1" dirty="0">
            <a:solidFill>
              <a:schemeClr val="bg1"/>
            </a:solidFill>
          </a:endParaRPr>
        </a:p>
      </dgm:t>
    </dgm:pt>
    <dgm:pt modelId="{653E35DA-A778-4E73-AE46-C0A616A7B25F}" type="parTrans" cxnId="{FE93FD3E-FB50-4F4F-AD75-43BBABAC7F41}">
      <dgm:prSet/>
      <dgm:spPr/>
      <dgm:t>
        <a:bodyPr/>
        <a:lstStyle/>
        <a:p>
          <a:endParaRPr lang="ru-RU" sz="1500"/>
        </a:p>
      </dgm:t>
    </dgm:pt>
    <dgm:pt modelId="{70D2001D-5CB4-4563-8037-C39885FE985B}" type="sibTrans" cxnId="{FE93FD3E-FB50-4F4F-AD75-43BBABAC7F41}">
      <dgm:prSet/>
      <dgm:spPr/>
      <dgm:t>
        <a:bodyPr/>
        <a:lstStyle/>
        <a:p>
          <a:endParaRPr lang="ru-RU" sz="1500"/>
        </a:p>
      </dgm:t>
    </dgm:pt>
    <dgm:pt modelId="{2CAD9E40-044E-41A8-84C6-135CF7489E60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u="sng" dirty="0" err="1" smtClean="0">
              <a:solidFill>
                <a:schemeClr val="accent6">
                  <a:lumMod val="75000"/>
                </a:schemeClr>
              </a:solidFill>
            </a:rPr>
            <a:t>Контент</a:t>
          </a:r>
          <a:r>
            <a:rPr lang="ru-RU" sz="1800" b="1" u="sng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Качественные </a:t>
          </a:r>
          <a:r>
            <a:rPr lang="ru-RU" sz="1400" dirty="0" err="1" smtClean="0">
              <a:solidFill>
                <a:schemeClr val="tx1"/>
              </a:solidFill>
            </a:rPr>
            <a:t>грифованные</a:t>
          </a:r>
          <a:r>
            <a:rPr lang="ru-RU" sz="1400" dirty="0" smtClean="0">
              <a:solidFill>
                <a:schemeClr val="tx1"/>
              </a:solidFill>
            </a:rPr>
            <a:t> учебники, давно включены в УМК преподавателей 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(в печатном виде).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Гарантия их наличия в ЭБС 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на много лет</a:t>
          </a:r>
          <a:endParaRPr lang="ru-RU" sz="1400" dirty="0">
            <a:solidFill>
              <a:schemeClr val="tx1"/>
            </a:solidFill>
          </a:endParaRPr>
        </a:p>
      </dgm:t>
    </dgm:pt>
    <dgm:pt modelId="{7DD6AC8C-31B8-4BD4-8D46-336247D6577F}" type="parTrans" cxnId="{476306EC-4C40-46E2-83DB-0396917131A7}">
      <dgm:prSet/>
      <dgm:spPr/>
      <dgm:t>
        <a:bodyPr/>
        <a:lstStyle/>
        <a:p>
          <a:endParaRPr lang="ru-RU" sz="1500"/>
        </a:p>
      </dgm:t>
    </dgm:pt>
    <dgm:pt modelId="{DB1CF21B-E128-4E4B-8036-16EB86FB6C0B}" type="sibTrans" cxnId="{476306EC-4C40-46E2-83DB-0396917131A7}">
      <dgm:prSet/>
      <dgm:spPr/>
      <dgm:t>
        <a:bodyPr/>
        <a:lstStyle/>
        <a:p>
          <a:endParaRPr lang="ru-RU" sz="1500"/>
        </a:p>
      </dgm:t>
    </dgm:pt>
    <dgm:pt modelId="{980D8BAE-C09C-4557-B321-2EE27EB9826C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800" b="1" u="sng" dirty="0" smtClean="0">
              <a:solidFill>
                <a:schemeClr val="accent6">
                  <a:lumMod val="75000"/>
                </a:schemeClr>
              </a:solidFill>
            </a:rPr>
            <a:t>Доступность</a:t>
          </a: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 </a:t>
          </a:r>
          <a:b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из любой точки мира.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Бесплатное подключение 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всех филиалов вуза</a:t>
          </a:r>
          <a:br>
            <a:rPr lang="ru-RU" sz="1400" dirty="0" smtClean="0">
              <a:solidFill>
                <a:schemeClr val="tx1"/>
              </a:solidFill>
            </a:rPr>
          </a:br>
          <a:endParaRPr lang="ru-RU" sz="1400" dirty="0">
            <a:solidFill>
              <a:schemeClr val="tx1"/>
            </a:solidFill>
          </a:endParaRPr>
        </a:p>
      </dgm:t>
    </dgm:pt>
    <dgm:pt modelId="{C6162643-FD6E-4EB8-B1D2-322A8F08C368}" type="parTrans" cxnId="{8372CCBC-CBE2-4F43-8690-B6A6A8F23FFA}">
      <dgm:prSet/>
      <dgm:spPr/>
      <dgm:t>
        <a:bodyPr/>
        <a:lstStyle/>
        <a:p>
          <a:endParaRPr lang="ru-RU" sz="1500"/>
        </a:p>
      </dgm:t>
    </dgm:pt>
    <dgm:pt modelId="{8431BA26-F023-4444-BC55-8AB8250E3744}" type="sibTrans" cxnId="{8372CCBC-CBE2-4F43-8690-B6A6A8F23FFA}">
      <dgm:prSet/>
      <dgm:spPr/>
      <dgm:t>
        <a:bodyPr/>
        <a:lstStyle/>
        <a:p>
          <a:endParaRPr lang="ru-RU" sz="1500"/>
        </a:p>
      </dgm:t>
    </dgm:pt>
    <dgm:pt modelId="{5EF6AFE8-0C12-4013-8B83-75AE9A7A056D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b="1" u="sng" dirty="0" smtClean="0">
              <a:solidFill>
                <a:schemeClr val="accent6">
                  <a:lumMod val="75000"/>
                </a:schemeClr>
              </a:solidFill>
            </a:rPr>
            <a:t>Цена</a:t>
          </a:r>
          <a:r>
            <a:rPr lang="en-US" sz="1800" b="1" u="sng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en-US" sz="1800" b="1" u="sng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1 доступ к учебнику на год 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= 20% стоимости печатной книги </a:t>
          </a:r>
          <a:r>
            <a:rPr lang="en-US" sz="1400" dirty="0" smtClean="0">
              <a:solidFill>
                <a:schemeClr val="tx1"/>
              </a:solidFill>
            </a:rPr>
            <a:t>~</a:t>
          </a:r>
          <a:r>
            <a:rPr lang="ru-RU" sz="1400" dirty="0" smtClean="0">
              <a:solidFill>
                <a:schemeClr val="tx1"/>
              </a:solidFill>
            </a:rPr>
            <a:t>(80р.) 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ru-RU" sz="1400" dirty="0" err="1" smtClean="0">
              <a:solidFill>
                <a:schemeClr val="tx1"/>
              </a:solidFill>
            </a:rPr>
            <a:t>Безлимитное</a:t>
          </a:r>
          <a:r>
            <a:rPr lang="ru-RU" sz="1400" dirty="0" smtClean="0">
              <a:solidFill>
                <a:schemeClr val="tx1"/>
              </a:solidFill>
            </a:rPr>
            <a:t> подключение 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от 50 доступов</a:t>
          </a:r>
          <a:endParaRPr lang="ru-RU" sz="1400" dirty="0">
            <a:solidFill>
              <a:schemeClr val="tx1"/>
            </a:solidFill>
          </a:endParaRPr>
        </a:p>
      </dgm:t>
    </dgm:pt>
    <dgm:pt modelId="{3F9AF336-77F2-47C7-9CAE-F53E0742C38F}" type="parTrans" cxnId="{E7D0903F-8A79-4F01-840B-93E4CF09939A}">
      <dgm:prSet/>
      <dgm:spPr/>
      <dgm:t>
        <a:bodyPr/>
        <a:lstStyle/>
        <a:p>
          <a:endParaRPr lang="ru-RU" sz="1500"/>
        </a:p>
      </dgm:t>
    </dgm:pt>
    <dgm:pt modelId="{432E3312-2AA8-4399-8854-6962479555DA}" type="sibTrans" cxnId="{E7D0903F-8A79-4F01-840B-93E4CF09939A}">
      <dgm:prSet/>
      <dgm:spPr/>
      <dgm:t>
        <a:bodyPr/>
        <a:lstStyle/>
        <a:p>
          <a:endParaRPr lang="ru-RU" sz="1500"/>
        </a:p>
      </dgm:t>
    </dgm:pt>
    <dgm:pt modelId="{664D6966-D4DB-447B-A708-EF6AE35E4105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b="1" u="sng" dirty="0" smtClean="0">
              <a:solidFill>
                <a:schemeClr val="accent6">
                  <a:lumMod val="75000"/>
                </a:schemeClr>
              </a:solidFill>
            </a:rPr>
            <a:t>Выбор ассортимента</a:t>
          </a:r>
          <a: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  <a:t/>
          </a:r>
          <a:br>
            <a:rPr lang="ru-RU" sz="1500" b="1" dirty="0" smtClean="0">
              <a:solidFill>
                <a:schemeClr val="accent6">
                  <a:lumMod val="75000"/>
                </a:schemeClr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/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Заказ только нужных учебников.</a:t>
          </a:r>
          <a:br>
            <a:rPr lang="ru-RU" sz="1400" dirty="0" smtClean="0">
              <a:solidFill>
                <a:schemeClr val="tx1"/>
              </a:solidFill>
            </a:rPr>
          </a:br>
          <a:r>
            <a:rPr lang="ru-RU" sz="1400" dirty="0" smtClean="0">
              <a:solidFill>
                <a:schemeClr val="tx1"/>
              </a:solidFill>
            </a:rPr>
            <a:t>Индивидуальное количество доступов к учебнику. </a:t>
          </a:r>
          <a:r>
            <a:rPr lang="ru-RU" sz="1400" dirty="0" smtClean="0"/>
            <a:t/>
          </a:r>
          <a:br>
            <a:rPr lang="ru-RU" sz="1400" dirty="0" smtClean="0"/>
          </a:br>
          <a:endParaRPr lang="ru-RU" sz="1400" dirty="0"/>
        </a:p>
      </dgm:t>
    </dgm:pt>
    <dgm:pt modelId="{CF830E65-9612-42D1-9B69-F659D8FB335D}" type="parTrans" cxnId="{E0EFEB27-D710-4E9F-B0EB-855130853822}">
      <dgm:prSet/>
      <dgm:spPr/>
      <dgm:t>
        <a:bodyPr/>
        <a:lstStyle/>
        <a:p>
          <a:endParaRPr lang="ru-RU" sz="1500"/>
        </a:p>
      </dgm:t>
    </dgm:pt>
    <dgm:pt modelId="{9CB2B9E6-ACA6-49C8-8F6D-9D519CE30703}" type="sibTrans" cxnId="{E0EFEB27-D710-4E9F-B0EB-855130853822}">
      <dgm:prSet/>
      <dgm:spPr/>
      <dgm:t>
        <a:bodyPr/>
        <a:lstStyle/>
        <a:p>
          <a:endParaRPr lang="ru-RU" sz="1500"/>
        </a:p>
      </dgm:t>
    </dgm:pt>
    <dgm:pt modelId="{1A6381B4-00FD-496F-B1DE-4A43F02449FF}" type="pres">
      <dgm:prSet presAssocID="{1129D8DD-3AAD-472D-AEEE-C70322D5620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E170C6-9C15-4708-B674-949407E85850}" type="pres">
      <dgm:prSet presAssocID="{1129D8DD-3AAD-472D-AEEE-C70322D5620E}" presName="matrix" presStyleCnt="0"/>
      <dgm:spPr/>
    </dgm:pt>
    <dgm:pt modelId="{5A798965-1DA3-4981-9547-8EE2EC29ADF7}" type="pres">
      <dgm:prSet presAssocID="{1129D8DD-3AAD-472D-AEEE-C70322D5620E}" presName="tile1" presStyleLbl="node1" presStyleIdx="0" presStyleCnt="4" custLinFactNeighborX="0"/>
      <dgm:spPr/>
      <dgm:t>
        <a:bodyPr/>
        <a:lstStyle/>
        <a:p>
          <a:endParaRPr lang="ru-RU"/>
        </a:p>
      </dgm:t>
    </dgm:pt>
    <dgm:pt modelId="{5632F91A-5359-4434-BDF4-40EE2E384BC8}" type="pres">
      <dgm:prSet presAssocID="{1129D8DD-3AAD-472D-AEEE-C70322D5620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2D1BB-A733-42E5-B75D-9302657F6F1E}" type="pres">
      <dgm:prSet presAssocID="{1129D8DD-3AAD-472D-AEEE-C70322D5620E}" presName="tile2" presStyleLbl="node1" presStyleIdx="1" presStyleCnt="4"/>
      <dgm:spPr/>
      <dgm:t>
        <a:bodyPr/>
        <a:lstStyle/>
        <a:p>
          <a:endParaRPr lang="ru-RU"/>
        </a:p>
      </dgm:t>
    </dgm:pt>
    <dgm:pt modelId="{7173DF2B-4A6F-4FFC-B4E9-37015C6C176F}" type="pres">
      <dgm:prSet presAssocID="{1129D8DD-3AAD-472D-AEEE-C70322D5620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7F3A4-0438-48D1-B10B-68547E7A72AE}" type="pres">
      <dgm:prSet presAssocID="{1129D8DD-3AAD-472D-AEEE-C70322D5620E}" presName="tile3" presStyleLbl="node1" presStyleIdx="2" presStyleCnt="4"/>
      <dgm:spPr/>
      <dgm:t>
        <a:bodyPr/>
        <a:lstStyle/>
        <a:p>
          <a:endParaRPr lang="ru-RU"/>
        </a:p>
      </dgm:t>
    </dgm:pt>
    <dgm:pt modelId="{255B4B32-9B9E-437E-9321-86B66C0831D9}" type="pres">
      <dgm:prSet presAssocID="{1129D8DD-3AAD-472D-AEEE-C70322D5620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891C0-37EC-44E3-BCB5-033BC6647E06}" type="pres">
      <dgm:prSet presAssocID="{1129D8DD-3AAD-472D-AEEE-C70322D5620E}" presName="tile4" presStyleLbl="node1" presStyleIdx="3" presStyleCnt="4"/>
      <dgm:spPr/>
      <dgm:t>
        <a:bodyPr/>
        <a:lstStyle/>
        <a:p>
          <a:endParaRPr lang="ru-RU"/>
        </a:p>
      </dgm:t>
    </dgm:pt>
    <dgm:pt modelId="{D24DDC8E-CE0D-4369-AF72-85CCB9DBE285}" type="pres">
      <dgm:prSet presAssocID="{1129D8DD-3AAD-472D-AEEE-C70322D5620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375C9-66E8-41F9-A552-4FC4812D4153}" type="pres">
      <dgm:prSet presAssocID="{1129D8DD-3AAD-472D-AEEE-C70322D5620E}" presName="centerTile" presStyleLbl="fgShp" presStyleIdx="0" presStyleCnt="1" custScaleX="152211" custScaleY="7397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9A998DB-5DC4-4B50-8C8F-0573AF6F374C}" type="presOf" srcId="{980D8BAE-C09C-4557-B321-2EE27EB9826C}" destId="{7173DF2B-4A6F-4FFC-B4E9-37015C6C176F}" srcOrd="1" destOrd="0" presId="urn:microsoft.com/office/officeart/2005/8/layout/matrix1"/>
    <dgm:cxn modelId="{22969AB4-49C2-4D25-9CC3-5C3F412E98A0}" type="presOf" srcId="{5EF6AFE8-0C12-4013-8B83-75AE9A7A056D}" destId="{D24DDC8E-CE0D-4369-AF72-85CCB9DBE285}" srcOrd="1" destOrd="0" presId="urn:microsoft.com/office/officeart/2005/8/layout/matrix1"/>
    <dgm:cxn modelId="{E7D0903F-8A79-4F01-840B-93E4CF09939A}" srcId="{D3927703-C98B-4E45-A8B7-CC2F444DB518}" destId="{5EF6AFE8-0C12-4013-8B83-75AE9A7A056D}" srcOrd="3" destOrd="0" parTransId="{3F9AF336-77F2-47C7-9CAE-F53E0742C38F}" sibTransId="{432E3312-2AA8-4399-8854-6962479555DA}"/>
    <dgm:cxn modelId="{A28157F9-5B61-42E3-9E8A-B43D7A6A4BB9}" type="presOf" srcId="{1129D8DD-3AAD-472D-AEEE-C70322D5620E}" destId="{1A6381B4-00FD-496F-B1DE-4A43F02449FF}" srcOrd="0" destOrd="0" presId="urn:microsoft.com/office/officeart/2005/8/layout/matrix1"/>
    <dgm:cxn modelId="{476306EC-4C40-46E2-83DB-0396917131A7}" srcId="{D3927703-C98B-4E45-A8B7-CC2F444DB518}" destId="{2CAD9E40-044E-41A8-84C6-135CF7489E60}" srcOrd="0" destOrd="0" parTransId="{7DD6AC8C-31B8-4BD4-8D46-336247D6577F}" sibTransId="{DB1CF21B-E128-4E4B-8036-16EB86FB6C0B}"/>
    <dgm:cxn modelId="{733703EC-4587-45BA-97DC-D67B8CDDD7F6}" type="presOf" srcId="{664D6966-D4DB-447B-A708-EF6AE35E4105}" destId="{8627F3A4-0438-48D1-B10B-68547E7A72AE}" srcOrd="0" destOrd="0" presId="urn:microsoft.com/office/officeart/2005/8/layout/matrix1"/>
    <dgm:cxn modelId="{8372CCBC-CBE2-4F43-8690-B6A6A8F23FFA}" srcId="{D3927703-C98B-4E45-A8B7-CC2F444DB518}" destId="{980D8BAE-C09C-4557-B321-2EE27EB9826C}" srcOrd="1" destOrd="0" parTransId="{C6162643-FD6E-4EB8-B1D2-322A8F08C368}" sibTransId="{8431BA26-F023-4444-BC55-8AB8250E3744}"/>
    <dgm:cxn modelId="{4909FFA0-B64D-45CD-B6AB-5331928349A0}" type="presOf" srcId="{5EF6AFE8-0C12-4013-8B83-75AE9A7A056D}" destId="{F01891C0-37EC-44E3-BCB5-033BC6647E06}" srcOrd="0" destOrd="0" presId="urn:microsoft.com/office/officeart/2005/8/layout/matrix1"/>
    <dgm:cxn modelId="{C240B1BD-33FE-4A76-A60A-45117D2302BD}" type="presOf" srcId="{D3927703-C98B-4E45-A8B7-CC2F444DB518}" destId="{81C375C9-66E8-41F9-A552-4FC4812D4153}" srcOrd="0" destOrd="0" presId="urn:microsoft.com/office/officeart/2005/8/layout/matrix1"/>
    <dgm:cxn modelId="{E0EFEB27-D710-4E9F-B0EB-855130853822}" srcId="{D3927703-C98B-4E45-A8B7-CC2F444DB518}" destId="{664D6966-D4DB-447B-A708-EF6AE35E4105}" srcOrd="2" destOrd="0" parTransId="{CF830E65-9612-42D1-9B69-F659D8FB335D}" sibTransId="{9CB2B9E6-ACA6-49C8-8F6D-9D519CE30703}"/>
    <dgm:cxn modelId="{F4E4CA05-489D-410D-8BC3-4091F13EC0DA}" type="presOf" srcId="{664D6966-D4DB-447B-A708-EF6AE35E4105}" destId="{255B4B32-9B9E-437E-9321-86B66C0831D9}" srcOrd="1" destOrd="0" presId="urn:microsoft.com/office/officeart/2005/8/layout/matrix1"/>
    <dgm:cxn modelId="{1E99D66F-9012-44EC-97D4-FC74644966FB}" type="presOf" srcId="{2CAD9E40-044E-41A8-84C6-135CF7489E60}" destId="{5A798965-1DA3-4981-9547-8EE2EC29ADF7}" srcOrd="0" destOrd="0" presId="urn:microsoft.com/office/officeart/2005/8/layout/matrix1"/>
    <dgm:cxn modelId="{6B6337AD-A3DE-41DF-989D-273A0D177405}" type="presOf" srcId="{980D8BAE-C09C-4557-B321-2EE27EB9826C}" destId="{F842D1BB-A733-42E5-B75D-9302657F6F1E}" srcOrd="0" destOrd="0" presId="urn:microsoft.com/office/officeart/2005/8/layout/matrix1"/>
    <dgm:cxn modelId="{FE93FD3E-FB50-4F4F-AD75-43BBABAC7F41}" srcId="{1129D8DD-3AAD-472D-AEEE-C70322D5620E}" destId="{D3927703-C98B-4E45-A8B7-CC2F444DB518}" srcOrd="0" destOrd="0" parTransId="{653E35DA-A778-4E73-AE46-C0A616A7B25F}" sibTransId="{70D2001D-5CB4-4563-8037-C39885FE985B}"/>
    <dgm:cxn modelId="{85423F1D-4668-429B-8443-29D7F2F26C1D}" type="presOf" srcId="{2CAD9E40-044E-41A8-84C6-135CF7489E60}" destId="{5632F91A-5359-4434-BDF4-40EE2E384BC8}" srcOrd="1" destOrd="0" presId="urn:microsoft.com/office/officeart/2005/8/layout/matrix1"/>
    <dgm:cxn modelId="{B673E56B-7DA5-44A5-987E-E42435446C52}" type="presParOf" srcId="{1A6381B4-00FD-496F-B1DE-4A43F02449FF}" destId="{FBE170C6-9C15-4708-B674-949407E85850}" srcOrd="0" destOrd="0" presId="urn:microsoft.com/office/officeart/2005/8/layout/matrix1"/>
    <dgm:cxn modelId="{329FDAB5-F91B-448D-AC79-986D7CAA0ADD}" type="presParOf" srcId="{FBE170C6-9C15-4708-B674-949407E85850}" destId="{5A798965-1DA3-4981-9547-8EE2EC29ADF7}" srcOrd="0" destOrd="0" presId="urn:microsoft.com/office/officeart/2005/8/layout/matrix1"/>
    <dgm:cxn modelId="{D08AE1CE-890D-4CBF-A1ED-D45F945ACA8C}" type="presParOf" srcId="{FBE170C6-9C15-4708-B674-949407E85850}" destId="{5632F91A-5359-4434-BDF4-40EE2E384BC8}" srcOrd="1" destOrd="0" presId="urn:microsoft.com/office/officeart/2005/8/layout/matrix1"/>
    <dgm:cxn modelId="{08EF0A28-5D28-49B5-998F-81A7C099DC95}" type="presParOf" srcId="{FBE170C6-9C15-4708-B674-949407E85850}" destId="{F842D1BB-A733-42E5-B75D-9302657F6F1E}" srcOrd="2" destOrd="0" presId="urn:microsoft.com/office/officeart/2005/8/layout/matrix1"/>
    <dgm:cxn modelId="{11CE2825-B0BB-4177-9D65-476D6CADD01F}" type="presParOf" srcId="{FBE170C6-9C15-4708-B674-949407E85850}" destId="{7173DF2B-4A6F-4FFC-B4E9-37015C6C176F}" srcOrd="3" destOrd="0" presId="urn:microsoft.com/office/officeart/2005/8/layout/matrix1"/>
    <dgm:cxn modelId="{B0880306-CDC4-4A35-8E22-C71A465D4714}" type="presParOf" srcId="{FBE170C6-9C15-4708-B674-949407E85850}" destId="{8627F3A4-0438-48D1-B10B-68547E7A72AE}" srcOrd="4" destOrd="0" presId="urn:microsoft.com/office/officeart/2005/8/layout/matrix1"/>
    <dgm:cxn modelId="{CBBF290B-161C-4ED9-B23A-3111F8B1027E}" type="presParOf" srcId="{FBE170C6-9C15-4708-B674-949407E85850}" destId="{255B4B32-9B9E-437E-9321-86B66C0831D9}" srcOrd="5" destOrd="0" presId="urn:microsoft.com/office/officeart/2005/8/layout/matrix1"/>
    <dgm:cxn modelId="{C44737B1-7FDE-4CF8-A9E7-3D357C7AC931}" type="presParOf" srcId="{FBE170C6-9C15-4708-B674-949407E85850}" destId="{F01891C0-37EC-44E3-BCB5-033BC6647E06}" srcOrd="6" destOrd="0" presId="urn:microsoft.com/office/officeart/2005/8/layout/matrix1"/>
    <dgm:cxn modelId="{7A399EF7-73DE-48F8-9BFB-C82DD5A1731E}" type="presParOf" srcId="{FBE170C6-9C15-4708-B674-949407E85850}" destId="{D24DDC8E-CE0D-4369-AF72-85CCB9DBE285}" srcOrd="7" destOrd="0" presId="urn:microsoft.com/office/officeart/2005/8/layout/matrix1"/>
    <dgm:cxn modelId="{0FF3F1E3-E911-4190-B9EF-8C5F40D4EE81}" type="presParOf" srcId="{1A6381B4-00FD-496F-B1DE-4A43F02449FF}" destId="{81C375C9-66E8-41F9-A552-4FC4812D4153}" srcOrd="1" destOrd="0" presId="urn:microsoft.com/office/officeart/2005/8/layout/matrix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E6D8F-A84B-4E5C-A4A2-9D6423DE81FB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88E15-126A-4B2A-9C90-68B1240A1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DE3B8-4790-442C-A5F7-EAF5EB3427F4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AE64-BB74-4E6A-B0F2-CEBCF2AE2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D89A2-68EE-43D0-B26A-A601886CDB7F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F63A0-FE68-4BD6-AE10-1F2DC64A1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4868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857875" y="6357938"/>
            <a:ext cx="3286125" cy="500062"/>
          </a:xfrm>
        </p:spPr>
        <p:txBody>
          <a:bodyPr/>
          <a:lstStyle>
            <a:lvl1pPr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140004, Московская область,  г. Люберцы,  1-ый Панковский проезд, д. 1  Тел./факс: (495) 7440012   E-mail: news@urait.ru,   Home Page: http://www.urait.ru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4868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857875" y="6357938"/>
            <a:ext cx="3286125" cy="500062"/>
          </a:xfrm>
        </p:spPr>
        <p:txBody>
          <a:bodyPr/>
          <a:lstStyle>
            <a:lvl1pPr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140004, Московская область,  г. Люберцы,  1-ый Панковский проезд, д. 1  Тел./факс: (495) 7440012   E-mail: news@urait.ru,   Home Page: http://www.urait.ru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57430"/>
            <a:ext cx="9144000" cy="48688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857875" y="6357938"/>
            <a:ext cx="3286125" cy="500062"/>
          </a:xfrm>
        </p:spPr>
        <p:txBody>
          <a:bodyPr/>
          <a:lstStyle>
            <a:lvl1pPr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140004, Московская область,  г. Люберцы,  1-ый Панковский проезд, д. 1  Тел./факс: (495) 7440012   E-mail: news@urait.ru,   Home Page: http://www.urait.ru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4F6B7-7625-4DAC-A58E-D484455E604A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928D-AB5D-4EC4-B018-E2A6F12126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4588F-59F2-4AA0-A484-FAD94B10CFEF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EDE0-99F4-4D88-9677-DEAC56B25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C66A7-5465-445E-A54D-90EB0897C940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5DCEC-D3D5-45C2-8D4E-5FCE48515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71BA2-F19E-436B-8EC7-252B70800505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B6942-73D0-4EDD-86EF-7DDB2868F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D86A-3307-4DA1-91FC-C243749FAC0B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F1E3F-16B4-4D44-B0B5-05117567C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F4A29-C2BE-491E-951E-EDDA128FF1A1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1004-D44F-48B0-A8F7-3C2ED408D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CC117-0208-47ED-9EF8-5C330DB79996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B155-AFD7-42DD-BFCD-A4DCE3E8A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9EE36-7B04-4915-83F6-B2109B364141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B2754-16EA-4954-8EAE-6FD4A0733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5B8E2C-AC08-405E-BF1C-EF9E43F8E36D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E6A8A3-DE72-41A6-B1C8-9D7912009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63" r:id="rId12"/>
    <p:sldLayoutId id="2147483664" r:id="rId13"/>
    <p:sldLayoutId id="214748366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iosBlack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5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biblio-online.ru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04_Reclama\#_ПРЕЗЕНТАЦИИ\Настя - ВУЗЫ\!!!Интеграция книг в фонды библиотек и др. - 28.08.2013\JPEG - подложки\Подложк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 descr="D:\04_Reclama\#_ПРЕЗЕНТАЦИИ\Настя - ВУЗЫ\!!!Интеграция книг в фонды библиотек и др. - 28.08.2013\иллюстрации\!Zastavka----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71450"/>
            <a:ext cx="7335838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260648"/>
            <a:ext cx="691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Издательство Юрайт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наполнение учебного процесса вуза 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качественным образовательным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контентом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D:\04_Reclama\#_ПРЕЗЕНТАЦИИ\Настя - ВУЗЫ\!!!Интеграция книг в фонды библиотек и др. - 28.08.2013\JPEG - подложки\Подложка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1907704" y="1787624"/>
            <a:ext cx="367240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прайс-листы </a:t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и каталоги издательств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07704" y="3441194"/>
            <a:ext cx="417646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самостоятельный выбор преподавателем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56325" y="1995488"/>
            <a:ext cx="2376488" cy="79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cap="all" dirty="0">
                <a:latin typeface="+mj-lt"/>
                <a:cs typeface="Arial" pitchFamily="34" charset="0"/>
              </a:rPr>
              <a:t>Предлагают общую информацию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156176" y="3436258"/>
            <a:ext cx="2376264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cap="all" dirty="0">
                <a:latin typeface="+mj-lt"/>
              </a:rPr>
              <a:t>необходимо время, образцы, выставки…</a:t>
            </a:r>
            <a:endParaRPr lang="ru-RU" sz="1500" b="1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4869160"/>
            <a:ext cx="468052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Как же эффективно использовать время </a:t>
            </a:r>
            <a:b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</a:b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и ресурсы?</a:t>
            </a:r>
            <a:r>
              <a:rPr lang="ru-RU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	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pic>
        <p:nvPicPr>
          <p:cNvPr id="14" name="Picture 6" descr="D:\04_Reclama\#_ПРЕЗЕНТАЦИИ\Настя - ВУЗЫ\!!!Интеграция книг в фонды библиотек и др. - 28.08.2013\иллюстрации\123123123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18516" y="4725144"/>
            <a:ext cx="1537860" cy="122413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907704" y="332656"/>
            <a:ext cx="7056784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Традиционные способы комплектования</a:t>
            </a:r>
            <a:endParaRPr lang="ru-RU" sz="2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D:\04_Reclama\#_ПРЕЗЕНТАЦИИ\Настя - ВУЗЫ\!!!Интеграция книг в фонды библиотек и др. - 28.08.2013\JPEG - подложки\Подложка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07704" y="476672"/>
            <a:ext cx="669674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Интеллектуальная система  поиска учебников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79613" y="2133600"/>
            <a:ext cx="2663825" cy="8985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1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cap="all" dirty="0">
                <a:solidFill>
                  <a:schemeClr val="tx1"/>
                </a:solidFill>
                <a:cs typeface="Arial" pitchFamily="34" charset="0"/>
              </a:rPr>
              <a:t>По дисциплинам и направлениям подготовки</a:t>
            </a:r>
            <a:endParaRPr lang="ru-RU" sz="15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3074" name="Picture 2" descr="D:\04_Reclama\#_ПРЕЗЕНТАЦИИ\Настя - ВУЗЫ\!!!Интеграция книг в фонды библиотек и др. - 28.08.2013\иллюстрации\3d-chelovechek-29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88224" y="3212976"/>
            <a:ext cx="1144870" cy="1272078"/>
          </a:xfrm>
          <a:prstGeom prst="rect">
            <a:avLst/>
          </a:prstGeom>
          <a:noFill/>
        </p:spPr>
      </p:pic>
      <p:pic>
        <p:nvPicPr>
          <p:cNvPr id="26629" name="Picture 3" descr="D:\04_Reclama\#_ПРЕЗЕНТАЦИИ\Настя - ВУЗЫ\!!!Интеграция книг в фонды библиотек и др. - 28.08.2013\иллюстрации\Inspecting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3068638"/>
            <a:ext cx="123666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5795963" y="2133600"/>
            <a:ext cx="2663825" cy="8985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1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cap="all" dirty="0">
                <a:solidFill>
                  <a:schemeClr val="tx1"/>
                </a:solidFill>
                <a:cs typeface="Arial" pitchFamily="34" charset="0"/>
              </a:rPr>
              <a:t>По Модулям, составляющим учебник</a:t>
            </a:r>
            <a:endParaRPr lang="ru-RU" sz="15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2293612"/>
            <a:ext cx="79208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atin typeface="+mn-lt"/>
              </a:rPr>
              <a:t>+</a:t>
            </a:r>
            <a:endParaRPr lang="ru-RU" sz="2800" b="1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4944650"/>
            <a:ext cx="6984776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+</a:t>
            </a:r>
            <a:r>
              <a:rPr lang="en-US" sz="25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 </a:t>
            </a:r>
            <a:r>
              <a:rPr lang="ru-RU" sz="25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постоянная электронная выставка издательства «Юрайт» </a:t>
            </a:r>
            <a:endParaRPr lang="en-US" sz="25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www.biblio-online.ru</a:t>
            </a:r>
            <a:endParaRPr lang="ru-RU" sz="2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:\04_Reclama\#_ПРЕЗЕНТАЦИИ\Настя - ВУЗЫ\!!!Интеграция книг в фонды библиотек и др. - 28.08.2013\JPEG - подложки\Подложка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404664"/>
            <a:ext cx="669674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Вы делаете нам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запрос</a:t>
            </a:r>
          </a:p>
        </p:txBody>
      </p:sp>
      <p:sp>
        <p:nvSpPr>
          <p:cNvPr id="8" name="Дуга 7"/>
          <p:cNvSpPr/>
          <p:nvPr/>
        </p:nvSpPr>
        <p:spPr>
          <a:xfrm rot="18345419" flipH="1">
            <a:off x="6429375" y="503238"/>
            <a:ext cx="587375" cy="2574925"/>
          </a:xfrm>
          <a:prstGeom prst="arc">
            <a:avLst>
              <a:gd name="adj1" fmla="val 16596518"/>
              <a:gd name="adj2" fmla="val 2609849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79613" y="2241550"/>
            <a:ext cx="2663825" cy="900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1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cap="all" dirty="0">
                <a:solidFill>
                  <a:schemeClr val="tx1"/>
                </a:solidFill>
                <a:cs typeface="Arial" pitchFamily="34" charset="0"/>
              </a:rPr>
              <a:t>vuz@urait.ru</a:t>
            </a:r>
            <a:endParaRPr lang="ru-RU" sz="15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Дуга 9"/>
          <p:cNvSpPr/>
          <p:nvPr/>
        </p:nvSpPr>
        <p:spPr>
          <a:xfrm rot="3254581">
            <a:off x="3433763" y="457200"/>
            <a:ext cx="552450" cy="2733675"/>
          </a:xfrm>
          <a:prstGeom prst="arc">
            <a:avLst>
              <a:gd name="adj1" fmla="val 16596518"/>
              <a:gd name="adj2" fmla="val 2609849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95963" y="2241550"/>
            <a:ext cx="2663825" cy="900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1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cap="all" dirty="0">
                <a:solidFill>
                  <a:schemeClr val="tx1"/>
                </a:solidFill>
                <a:cs typeface="Arial" pitchFamily="34" charset="0"/>
              </a:rPr>
              <a:t>(495) 744-0012</a:t>
            </a:r>
            <a:endParaRPr lang="ru-RU" sz="15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7655" name="Picture 4" descr="D:\04_Reclama\#_ПРЕЗЕНТАЦИИ\Настя - ВУЗЫ\!!!Интеграция книг в фонды библиотек и др. - 28.08.2013\иллюстрации\zakaz22].png"/>
          <p:cNvPicPr>
            <a:picLocks noChangeAspect="1" noChangeArrowheads="1"/>
          </p:cNvPicPr>
          <p:nvPr/>
        </p:nvPicPr>
        <p:blipFill>
          <a:blip r:embed="rId3">
            <a:lum bright="-4000" contrast="-8000"/>
          </a:blip>
          <a:srcRect/>
          <a:stretch>
            <a:fillRect/>
          </a:stretch>
        </p:blipFill>
        <p:spPr bwMode="auto">
          <a:xfrm>
            <a:off x="7269163" y="908050"/>
            <a:ext cx="119697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D:\04_Reclama\#_ПРЕЗЕНТАЦИИ\Настя - ВУЗЫ\!!!Интеграция книг в фонды библиотек и др. - 28.08.2013\иллюстрации\dreamstime_13159292[2-2-2].png"/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/>
          <a:stretch>
            <a:fillRect/>
          </a:stretch>
        </p:blipFill>
        <p:spPr bwMode="auto">
          <a:xfrm>
            <a:off x="2268538" y="1039813"/>
            <a:ext cx="79057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3632200"/>
            <a:ext cx="7200900" cy="2173288"/>
          </a:xfrm>
          <a:prstGeom prst="rect">
            <a:avLst/>
          </a:prstGeom>
          <a:noFill/>
          <a:ln w="19050">
            <a:solidFill>
              <a:srgbClr val="F18E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D:\04_Reclama\#_ПРЕЗЕНТАЦИИ\Настя - ВУЗЫ\!!!Интеграция книг в фонды библиотек и др. - 28.08.2013\JPEG - подложки\Подложка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404664"/>
            <a:ext cx="6696744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И получаете </a:t>
            </a:r>
            <a:b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</a:b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подходящие вам</a:t>
            </a:r>
            <a:b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</a:b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варианты учебников</a:t>
            </a:r>
            <a:endParaRPr lang="ru-RU" sz="2500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011363"/>
            <a:ext cx="7223125" cy="2930525"/>
          </a:xfrm>
          <a:prstGeom prst="rect">
            <a:avLst/>
          </a:prstGeom>
          <a:noFill/>
          <a:ln w="25400">
            <a:solidFill>
              <a:srgbClr val="F18E00"/>
            </a:solidFill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6227763" y="3573463"/>
            <a:ext cx="1368425" cy="9350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77" name="Picture 2" descr="D:\04_Reclama\#_ПРЕЗЕНТАЦИИ\Настя - ВУЗЫ\!!!Интеграция книг в фонды библиотек и др. - 28.08.2013\Папка Интеграция книг Изд. Юрайт в фонды и др. - 04.09.2013\Links\156677702[1].png"/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/>
          <a:stretch>
            <a:fillRect/>
          </a:stretch>
        </p:blipFill>
        <p:spPr bwMode="auto">
          <a:xfrm>
            <a:off x="6372225" y="4581525"/>
            <a:ext cx="16748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:\04_Reclama\#_ПРЕЗЕНТАЦИИ\Настя - ВУЗЫ\!!!Интеграция книг в фонды библиотек и др. - 28.08.2013\JPEG - подложки\Подложка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3878263"/>
            <a:ext cx="4321175" cy="2430462"/>
          </a:xfrm>
          <a:prstGeom prst="rect">
            <a:avLst/>
          </a:prstGeom>
          <a:noFill/>
          <a:ln w="22225">
            <a:solidFill>
              <a:srgbClr val="F18E00"/>
            </a:solidFill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549275"/>
            <a:ext cx="3452812" cy="1673225"/>
          </a:xfrm>
          <a:prstGeom prst="rect">
            <a:avLst/>
          </a:prstGeom>
          <a:noFill/>
          <a:ln w="22225">
            <a:solidFill>
              <a:srgbClr val="F18E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91680" y="414824"/>
            <a:ext cx="3528392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ссылки в отчёте ведут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в электронную библиотеку Юрайт </a:t>
            </a:r>
            <a:br>
              <a:rPr lang="ru-RU" sz="23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</a:br>
            <a:r>
              <a:rPr lang="en-US" sz="2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biblio-online.ru</a:t>
            </a:r>
            <a:endParaRPr lang="ru-RU" sz="2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3073023"/>
            <a:ext cx="3528392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где </a:t>
            </a:r>
            <a:r>
              <a:rPr lang="ru-RU" sz="2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любой учебник всем и всегда доступен</a:t>
            </a:r>
            <a:r>
              <a:rPr lang="ru-RU" sz="23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 для ознакомления</a:t>
            </a:r>
            <a:endParaRPr lang="ru-RU" sz="23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76825" y="1484313"/>
            <a:ext cx="1008063" cy="5762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3" name="Picture 5" descr="D:\04_Reclama\#_ПРЕЗЕНТАЦИИ\Настя - ВУЗЫ\!!!Интеграция книг в фонды библиотек и др. - 28.08.2013\иллюстрации\498630693[1---6!!!].png"/>
          <p:cNvPicPr>
            <a:picLocks noChangeAspect="1" noChangeArrowheads="1"/>
          </p:cNvPicPr>
          <p:nvPr/>
        </p:nvPicPr>
        <p:blipFill>
          <a:blip r:embed="rId5">
            <a:lum bright="-14000"/>
          </a:blip>
          <a:srcRect/>
          <a:stretch>
            <a:fillRect/>
          </a:stretch>
        </p:blipFill>
        <p:spPr bwMode="auto">
          <a:xfrm rot="162910" flipH="1">
            <a:off x="6873875" y="4546600"/>
            <a:ext cx="16144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04_Reclama\#_ПРЕЗЕНТАЦИИ\Настя - ВУЗЫ\!!!Интеграция книг в фонды библиотек и др. - 28.08.2013\JPEG - подложки\Подложка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285616"/>
            <a:ext cx="669674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комплектование учебного процесса </a:t>
            </a:r>
            <a:br>
              <a:rPr lang="ru-RU" sz="22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</a:br>
            <a:r>
              <a:rPr lang="ru-RU" sz="22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качественным образовательным </a:t>
            </a:r>
            <a:r>
              <a:rPr lang="ru-RU" sz="2200" cap="all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контентом</a:t>
            </a:r>
            <a:endParaRPr lang="ru-RU" sz="2200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5950441"/>
            <a:ext cx="6696744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обращайтесь сегодня: </a:t>
            </a:r>
            <a:r>
              <a:rPr lang="en-US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vuz@urait.ru</a:t>
            </a:r>
            <a:endParaRPr lang="ru-RU" sz="2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179888"/>
            <a:ext cx="2409825" cy="977900"/>
          </a:xfrm>
          <a:prstGeom prst="rect">
            <a:avLst/>
          </a:prstGeom>
          <a:noFill/>
          <a:ln w="9525">
            <a:solidFill>
              <a:srgbClr val="F18E00"/>
            </a:solidFill>
            <a:miter lim="800000"/>
            <a:headEnd/>
            <a:tailEnd/>
          </a:ln>
        </p:spPr>
      </p:pic>
      <p:pic>
        <p:nvPicPr>
          <p:cNvPr id="30725" name="Picture 5" descr="D:\02_Final\#3D\Готовые\978-5-9916-3806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4584700"/>
            <a:ext cx="6572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6" descr="D:\02_Final\#3D\Готовые\978-5-9916-3326-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584700"/>
            <a:ext cx="6572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 descr="D:\04_Reclama\#_ПРЕЗЕНТАЦИИ\Настя - ВУЗЫ\!!!Интеграция книг в фонды библиотек и др. - 28.08.2013\Папка Интеграция книг Изд. Юрайт в фонды и др. - 04.09.2013\Links\978-5-9916-3390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4000" y="4545013"/>
            <a:ext cx="7223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3" descr="D:\02_Final\#3D\Готовые\978-5-9916-3982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1338" y="4545013"/>
            <a:ext cx="7239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1" descr="D:\02_Final\#3D\Готовые\978-5-9916-3984-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78675" y="4545013"/>
            <a:ext cx="7239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5" descr="D:\02_Final\#3D\Готовые\978-5-9916-3507-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7600" y="4545013"/>
            <a:ext cx="7239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2133600"/>
            <a:ext cx="2016125" cy="1133475"/>
          </a:xfrm>
          <a:prstGeom prst="rect">
            <a:avLst/>
          </a:prstGeom>
          <a:noFill/>
          <a:ln w="9525">
            <a:solidFill>
              <a:srgbClr val="F18E00"/>
            </a:solidFill>
            <a:miter lim="800000"/>
            <a:headEnd/>
            <a:tailEnd/>
          </a:ln>
        </p:spPr>
      </p:pic>
      <p:pic>
        <p:nvPicPr>
          <p:cNvPr id="3073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1050" y="2133600"/>
            <a:ext cx="2611438" cy="863600"/>
          </a:xfrm>
          <a:prstGeom prst="rect">
            <a:avLst/>
          </a:prstGeom>
          <a:noFill/>
          <a:ln w="9525">
            <a:solidFill>
              <a:srgbClr val="F18E00"/>
            </a:solidFill>
            <a:miter lim="800000"/>
            <a:headEnd/>
            <a:tailEnd/>
          </a:ln>
        </p:spPr>
      </p:pic>
      <p:sp useBgFill="1">
        <p:nvSpPr>
          <p:cNvPr id="21" name="Стрелка вниз 20"/>
          <p:cNvSpPr/>
          <p:nvPr/>
        </p:nvSpPr>
        <p:spPr>
          <a:xfrm>
            <a:off x="3203575" y="3141663"/>
            <a:ext cx="234950" cy="647700"/>
          </a:xfrm>
          <a:prstGeom prst="downArrow">
            <a:avLst/>
          </a:prstGeom>
          <a:ln w="19050">
            <a:solidFill>
              <a:srgbClr val="F1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63713" y="1557338"/>
            <a:ext cx="6985000" cy="4248150"/>
          </a:xfrm>
          <a:prstGeom prst="roundRect">
            <a:avLst/>
          </a:prstGeom>
          <a:noFill/>
          <a:ln>
            <a:solidFill>
              <a:srgbClr val="F1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5" name="Picture 7" descr="X:\Ико Юрайт\Издательство\#Сотрудники\Гиренко Александр\EGOR\03.04.12\0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1863" y="3522663"/>
            <a:ext cx="101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8" descr="X:\Ико Юрайт\Издательство\#Сотрудники\Гиренко Александр\EGOR\03.04.12\0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89725" y="3498850"/>
            <a:ext cx="9779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9" descr="X:\Ико Юрайт\Издательство\#Сотрудники\Гиренко Александр\EGOR\03.04.12\0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35838" y="3498850"/>
            <a:ext cx="98107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5" name="Стрелка вправо 24"/>
          <p:cNvSpPr/>
          <p:nvPr/>
        </p:nvSpPr>
        <p:spPr>
          <a:xfrm rot="20345591">
            <a:off x="4827588" y="4670425"/>
            <a:ext cx="360362" cy="287338"/>
          </a:xfrm>
          <a:prstGeom prst="rightArrow">
            <a:avLst/>
          </a:prstGeom>
          <a:ln w="19050">
            <a:solidFill>
              <a:srgbClr val="F1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 useBgFill="1">
        <p:nvSpPr>
          <p:cNvPr id="26" name="Стрелка вправо 25"/>
          <p:cNvSpPr/>
          <p:nvPr/>
        </p:nvSpPr>
        <p:spPr>
          <a:xfrm rot="20345591">
            <a:off x="4827588" y="4165600"/>
            <a:ext cx="360362" cy="288925"/>
          </a:xfrm>
          <a:prstGeom prst="rightArrow">
            <a:avLst/>
          </a:prstGeom>
          <a:ln w="19050">
            <a:solidFill>
              <a:srgbClr val="F1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 useBgFill="1">
        <p:nvSpPr>
          <p:cNvPr id="27" name="Стрелка вправо 26"/>
          <p:cNvSpPr/>
          <p:nvPr/>
        </p:nvSpPr>
        <p:spPr>
          <a:xfrm rot="20345591">
            <a:off x="4827588" y="3662363"/>
            <a:ext cx="360362" cy="287337"/>
          </a:xfrm>
          <a:prstGeom prst="rightArrow">
            <a:avLst/>
          </a:prstGeom>
          <a:ln w="19050">
            <a:solidFill>
              <a:srgbClr val="F1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373313" y="1825625"/>
            <a:ext cx="19113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перечень дисциплин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27313" y="3860800"/>
            <a:ext cx="1482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поиск и подбор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813" y="1844675"/>
            <a:ext cx="9858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результат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04_Reclama\#_ПРЕЗЕНТАЦИИ\Настя - ВУЗЫ\!!!Интеграция книг в фонды библиотек и др. - 28.08.2013\JPEG - подложки\Подложка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835696" y="476672"/>
            <a:ext cx="6727876" cy="5098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СЕРИИ УЧЕБНОЙ ЛИТЕРАТУРЫ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63936" y="1124744"/>
            <a:ext cx="2232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БАКАЛАВР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cap="all" dirty="0">
                <a:solidFill>
                  <a:schemeClr val="tx1"/>
                </a:solidFill>
                <a:cs typeface="Arial" pitchFamily="34" charset="0"/>
              </a:rPr>
              <a:t>АКАДЕМИЧЕСКИЙ курс</a:t>
            </a:r>
            <a:endParaRPr lang="ru-RU" sz="11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4312" y="1124744"/>
            <a:ext cx="2232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БАКАЛАВР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cap="all" dirty="0">
                <a:solidFill>
                  <a:schemeClr val="tx1"/>
                </a:solidFill>
                <a:cs typeface="Arial" pitchFamily="34" charset="0"/>
              </a:rPr>
              <a:t>ПРИКЛАДНОЙ курс</a:t>
            </a:r>
            <a:endParaRPr lang="ru-RU" sz="11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64160" y="3861048"/>
            <a:ext cx="1548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МАГИСТР</a:t>
            </a:r>
          </a:p>
        </p:txBody>
      </p:sp>
      <p:pic>
        <p:nvPicPr>
          <p:cNvPr id="17420" name="Picture 4" descr="D:\02_Final\#3D\Готовые\978-5-9916-3884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2171700"/>
            <a:ext cx="936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5" descr="D:\02_Final\#3D\Готовые\978-5-9916-3909-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5076825"/>
            <a:ext cx="100806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4464160" y="1304832"/>
            <a:ext cx="1548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модуль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43920" y="4113144"/>
            <a:ext cx="1908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Авторский </a:t>
            </a:r>
            <a:r>
              <a:rPr lang="en-US" sz="1400" b="1" cap="all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US" sz="1400" b="1" cap="all" dirty="0">
                <a:solidFill>
                  <a:schemeClr val="tx1"/>
                </a:solidFill>
                <a:cs typeface="Arial" pitchFamily="34" charset="0"/>
              </a:rPr>
            </a:b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курс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624440" y="4113144"/>
            <a:ext cx="1908000" cy="61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Учебное </a:t>
            </a:r>
            <a:r>
              <a:rPr lang="en-US" sz="1400" b="1" cap="all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n-US" sz="1400" b="1" cap="all" dirty="0">
                <a:solidFill>
                  <a:schemeClr val="tx1"/>
                </a:solidFill>
                <a:cs typeface="Arial" pitchFamily="34" charset="0"/>
              </a:rPr>
            </a:b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пособие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7431" name="Picture 6" descr="D:\02_Final\#3D\Готовые\978-5-9916-3813-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9888" y="5084763"/>
            <a:ext cx="8763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9" descr="D:\02_Final\#3D\Готовые\978-5-9916-3960-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40613" y="5254625"/>
            <a:ext cx="8763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19" descr="D:\02_Final\#3D\Готовые\978-5-9916-3983-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2085975"/>
            <a:ext cx="865187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4" name="Picture 21" descr="D:\02_Final\#3D\Готовые\978-5-9916-3984-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2088" y="2012950"/>
            <a:ext cx="863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5" name="Picture 3" descr="D:\02_Final\#3D\Готовые\978-5-9916-3982-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9925" y="1941513"/>
            <a:ext cx="86518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6" name="Picture 9" descr="D:\02_Final\#3D\Готовые\978-5-9916-3992-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32138" y="2012950"/>
            <a:ext cx="863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7" name="Picture 4" descr="D:\02_Final\#3D\Готовые\978-5-9916-2498-5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941513"/>
            <a:ext cx="863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8" name="Picture 5" descr="D:\02_Final\#3D\Готовые\978-5-9916-3806-7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71775" y="2700338"/>
            <a:ext cx="863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9" name="Picture 15" descr="D:\02_Final\#3D\Готовые\978-5-9916-3507-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47813" y="2052638"/>
            <a:ext cx="863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0" name="Picture 16" descr="D:\02_Final\#3D\Готовые\978-5-9916-3326-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79613" y="2733675"/>
            <a:ext cx="863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1" name="Picture 26" descr="D:\02_Final\#3D\Готовые\978-5-9916-3286-7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59563" y="2733675"/>
            <a:ext cx="865187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2" name="Picture 29" descr="D:\02_Final\#3D\Готовые\978-5-9916-3981-1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451725" y="2733675"/>
            <a:ext cx="865188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3" name="Picture 2" descr="D:\02_Final\#3D\Готовые\978-5-9916-3653-7 - нов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643438" y="4581525"/>
            <a:ext cx="936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4" descr="D:\02_Final\#3D\Готовые\978-5-9916-3010-8 - нов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51275" y="4724400"/>
            <a:ext cx="936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5" name="Picture 5" descr="D:\02_Final\#3D\Готовые\978-5-9916-3501-1 - нов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435600" y="4692650"/>
            <a:ext cx="936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6" name="Picture 6" descr="D:\02_Final\#3D\Готовые\978-5-9916-3440-3 - нов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284663" y="5373688"/>
            <a:ext cx="9350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7" name="Picture 7" descr="D:\02_Final\#3D\Готовые\978-5-9916-3139-6 - нов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76825" y="5300663"/>
            <a:ext cx="9350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04_Reclama\#_ПРЕЗЕНТАЦИИ\Настя - ВУЗЫ\!!!Интеграция книг в фонды библиотек и др. - 28.08.2013\JPEG - подложки\Подложка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020588" y="404664"/>
            <a:ext cx="672787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МЕЖВУЗОВСКИЙ УЧЕБНИК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97307" y="1268760"/>
            <a:ext cx="2016000" cy="79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Авторитетные Профильные кафедры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71800" y="1268760"/>
            <a:ext cx="2016000" cy="79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 err="1">
                <a:solidFill>
                  <a:schemeClr val="tx1"/>
                </a:solidFill>
                <a:cs typeface="Arial" pitchFamily="34" charset="0"/>
              </a:rPr>
              <a:t>Фгос</a:t>
            </a: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 + программы ведущих вузов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32464" y="2996952"/>
            <a:ext cx="2016000" cy="79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СОВРЕМЕННАЯ ПРАКТИКА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35696" y="2996952"/>
            <a:ext cx="2160240" cy="79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МЕЖДУНАРОДНЫЙ ОПЫТ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355976" y="2771109"/>
            <a:ext cx="2016000" cy="792000"/>
          </a:xfrm>
          <a:prstGeom prst="roundRect">
            <a:avLst/>
          </a:prstGeom>
          <a:solidFill>
            <a:srgbClr val="F18E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cap="all" dirty="0">
                <a:solidFill>
                  <a:schemeClr val="tx1"/>
                </a:solidFill>
                <a:cs typeface="Arial" pitchFamily="34" charset="0"/>
              </a:rPr>
              <a:t>Авторское задание</a:t>
            </a:r>
            <a:endParaRPr lang="ru-RU" sz="1400" b="1" cap="all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5" name="Дуга 44"/>
          <p:cNvSpPr/>
          <p:nvPr/>
        </p:nvSpPr>
        <p:spPr>
          <a:xfrm rot="4820397">
            <a:off x="5636419" y="1346994"/>
            <a:ext cx="679450" cy="2001838"/>
          </a:xfrm>
          <a:prstGeom prst="arc">
            <a:avLst>
              <a:gd name="adj1" fmla="val 16232924"/>
              <a:gd name="adj2" fmla="val 21530650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Дуга 46"/>
          <p:cNvSpPr/>
          <p:nvPr/>
        </p:nvSpPr>
        <p:spPr>
          <a:xfrm rot="16779603" flipH="1">
            <a:off x="4267994" y="1339056"/>
            <a:ext cx="679450" cy="2001838"/>
          </a:xfrm>
          <a:prstGeom prst="arc">
            <a:avLst>
              <a:gd name="adj1" fmla="val 16232924"/>
              <a:gd name="adj2" fmla="val 21530650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Дуга 49"/>
          <p:cNvSpPr/>
          <p:nvPr/>
        </p:nvSpPr>
        <p:spPr>
          <a:xfrm rot="5878591">
            <a:off x="6133306" y="2774157"/>
            <a:ext cx="1069975" cy="1741488"/>
          </a:xfrm>
          <a:prstGeom prst="arc">
            <a:avLst>
              <a:gd name="adj1" fmla="val 16470230"/>
              <a:gd name="adj2" fmla="val 4207359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Дуга 50"/>
          <p:cNvSpPr/>
          <p:nvPr/>
        </p:nvSpPr>
        <p:spPr>
          <a:xfrm rot="15994185" flipH="1">
            <a:off x="3279775" y="2773363"/>
            <a:ext cx="1069975" cy="1743075"/>
          </a:xfrm>
          <a:prstGeom prst="arc">
            <a:avLst>
              <a:gd name="adj1" fmla="val 17144900"/>
              <a:gd name="adj2" fmla="val 4488553"/>
            </a:avLst>
          </a:prstGeom>
          <a:ln w="31750">
            <a:solidFill>
              <a:srgbClr val="F18E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148263" y="3716338"/>
            <a:ext cx="360362" cy="57626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55" name="Picture 6" descr="D:\02_Final\#3D\Готовые\978-5-9916-3558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508500"/>
            <a:ext cx="12795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 descr="D:\02_Final\#3D\Готовые\978-5-9916-3440-3 - нов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4508500"/>
            <a:ext cx="1296987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04_Reclama\#_ПРЕЗЕНТАЦИИ\Настя - ВУЗЫ\!!!Интеграция книг в фонды библиотек и др. - 28.08.2013\JPEG - подложки\Подложка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63688" y="1151043"/>
          <a:ext cx="6912768" cy="5333802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808312"/>
                <a:gridCol w="1296144"/>
                <a:gridCol w="792088"/>
                <a:gridCol w="1224136"/>
                <a:gridCol w="792088"/>
              </a:tblGrid>
              <a:tr h="693781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Курс</a:t>
                      </a:r>
                      <a:endParaRPr lang="ru-RU" sz="1400" b="1" cap="none" dirty="0" smtClean="0">
                        <a:solidFill>
                          <a:schemeClr val="lt1"/>
                        </a:solidFill>
                        <a:effectLst/>
                        <a:latin typeface="+mn-lt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компетенции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Академический</a:t>
                      </a:r>
                      <a:r>
                        <a:rPr lang="en-US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БАКАЛАВРИАТ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Прикладной БАКАЛАВРИАТ</a:t>
                      </a:r>
                      <a:endParaRPr lang="ru-RU" sz="1400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912">
                <a:tc>
                  <a:txBody>
                    <a:bodyPr/>
                    <a:lstStyle/>
                    <a:p>
                      <a:r>
                        <a:rPr lang="en-US" sz="1400" b="1" cap="none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1</a:t>
                      </a:r>
                      <a:r>
                        <a:rPr lang="ru-RU" sz="1400" b="1" cap="none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.</a:t>
                      </a:r>
                      <a:r>
                        <a:rPr lang="ru-RU" sz="1400" b="1" cap="none" baseline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Знать.</a:t>
                      </a:r>
                    </a:p>
                    <a:p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   Теоретическая база</a:t>
                      </a:r>
                      <a:endParaRPr lang="ru-RU" sz="1400" cap="none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60% </a:t>
                      </a:r>
                      <a:r>
                        <a:rPr lang="ru-RU" sz="1400" b="1" kern="1200" spc="-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74902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b="1" cap="all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 </a:t>
                      </a:r>
                      <a:r>
                        <a:rPr lang="ru-RU" sz="1400" b="1" kern="1200" spc="-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25098"/>
                      </a:srgb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cap="none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2.</a:t>
                      </a:r>
                      <a:r>
                        <a:rPr lang="ru-RU" sz="1400" b="1" cap="none" baseline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Уметь. </a:t>
                      </a:r>
                      <a:b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</a:b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   </a:t>
                      </a:r>
                      <a:r>
                        <a:rPr lang="ru-RU" sz="1400" b="1" cap="none" spc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2.1.</a:t>
                      </a:r>
                      <a:r>
                        <a:rPr lang="ru-RU" sz="1400" b="1" cap="none" dirty="0" smtClean="0"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Практика</a:t>
                      </a:r>
                    </a:p>
                    <a:p>
                      <a:pPr marL="61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(кейсы,</a:t>
                      </a:r>
                      <a:r>
                        <a:rPr lang="ru-RU" sz="1400" b="1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примеры решения задач, опыт)</a:t>
                      </a:r>
                      <a:endParaRPr lang="ru-RU" sz="1400" cap="none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effectLst/>
                          <a:latin typeface="+mn-lt"/>
                        </a:rPr>
                        <a:t>+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81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cap="none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spc="210" baseline="0" smtClean="0">
                          <a:effectLst/>
                          <a:latin typeface="+mn-lt"/>
                        </a:rPr>
                        <a:t>    </a:t>
                      </a:r>
                      <a:r>
                        <a:rPr lang="ru-RU" sz="2200" b="1" smtClean="0">
                          <a:effectLst/>
                          <a:latin typeface="+mn-lt"/>
                        </a:rPr>
                        <a:t>+ </a:t>
                      </a:r>
                      <a:r>
                        <a:rPr lang="en-US" sz="2200" b="1" baseline="12000" dirty="0" smtClean="0">
                          <a:effectLst/>
                          <a:latin typeface="+mn-lt"/>
                        </a:rPr>
                        <a:t>min</a:t>
                      </a:r>
                      <a:endParaRPr lang="ru-RU" sz="36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+mn-lt"/>
                          <a:cs typeface="Arial" pitchFamily="34" charset="0"/>
                        </a:rPr>
                        <a:t>     </a:t>
                      </a:r>
                      <a:r>
                        <a:rPr lang="ru-RU" sz="1400" b="1" cap="none" spc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2.2.</a:t>
                      </a:r>
                      <a:r>
                        <a:rPr lang="ru-RU" sz="1400" b="1" cap="none" dirty="0" smtClean="0"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Анализ</a:t>
                      </a:r>
                    </a:p>
                    <a:p>
                      <a:pPr marL="61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(ролевые игры, вопросы аналитического характера</a:t>
                      </a:r>
                      <a:r>
                        <a:rPr lang="ru-RU" sz="1400" b="1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)</a:t>
                      </a:r>
                      <a:endParaRPr lang="ru-RU" sz="1400" cap="none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effectLst/>
                          <a:latin typeface="+mn-lt"/>
                        </a:rPr>
                        <a:t>+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effectLst/>
                          <a:latin typeface="+mn-lt"/>
                        </a:rPr>
                        <a:t>–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   </a:t>
                      </a:r>
                      <a:r>
                        <a:rPr lang="ru-RU" sz="1400" b="1" cap="none" spc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2.3.</a:t>
                      </a:r>
                      <a:r>
                        <a:rPr lang="ru-RU" sz="1400" b="1" cap="none" dirty="0" smtClean="0">
                          <a:solidFill>
                            <a:srgbClr val="F18E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Организация </a:t>
                      </a:r>
                      <a:b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</a:b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           управления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effectLst/>
                          <a:latin typeface="+mn-lt"/>
                        </a:rPr>
                        <a:t>+</a:t>
                      </a:r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/>
                          <a:latin typeface="+mn-lt"/>
                        </a:rPr>
                        <a:t>–</a:t>
                      </a:r>
                      <a:endParaRPr lang="ru-RU" sz="22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b="1" cap="none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3.</a:t>
                      </a:r>
                      <a:r>
                        <a:rPr lang="ru-RU" sz="1400" b="1" cap="none" baseline="0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Владеть навыком.</a:t>
                      </a:r>
                    </a:p>
                    <a:p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    Практикум</a:t>
                      </a:r>
                      <a:endParaRPr lang="ru-RU" sz="1400" cap="none" dirty="0">
                        <a:effectLst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effectLst/>
                          <a:latin typeface="+mn-lt"/>
                        </a:rPr>
                        <a:t>+ </a:t>
                      </a:r>
                      <a:endParaRPr lang="en-US" sz="22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effectLst/>
                          <a:latin typeface="+mn-lt"/>
                        </a:rPr>
                        <a:t>творческий</a:t>
                      </a:r>
                      <a:endParaRPr lang="en-US" sz="1400" b="1" baseline="0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 </a:t>
                      </a:r>
                      <a:r>
                        <a:rPr lang="ru-RU" sz="1400" b="1" kern="1200" spc="-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effectLst/>
                          <a:latin typeface="+mn-lt"/>
                        </a:rPr>
                        <a:t>+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effectLst/>
                          <a:latin typeface="+mn-lt"/>
                        </a:rPr>
                        <a:t>тренажер</a:t>
                      </a:r>
                      <a:endParaRPr lang="ru-RU" sz="1400" b="1" baseline="12000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60% </a:t>
                      </a:r>
                      <a:r>
                        <a:rPr lang="ru-RU" sz="1400" b="1" kern="1200" spc="-1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объема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74902"/>
                      </a:srgbClr>
                    </a:solidFill>
                  </a:tcPr>
                </a:tc>
              </a:tr>
              <a:tr h="549762">
                <a:tc>
                  <a:txBody>
                    <a:bodyPr/>
                    <a:lstStyle/>
                    <a:p>
                      <a:r>
                        <a:rPr lang="ru-RU" sz="1400" b="1" cap="none" dirty="0" smtClean="0">
                          <a:ln w="1905"/>
                          <a:solidFill>
                            <a:srgbClr val="F18E00"/>
                          </a:solidFill>
                          <a:effectLst/>
                          <a:latin typeface="HeliosBlack" pitchFamily="34" charset="0"/>
                        </a:rPr>
                        <a:t>4.</a:t>
                      </a:r>
                      <a:r>
                        <a:rPr lang="ru-RU" sz="1400" b="1" cap="none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HeliosBlack" pitchFamily="34" charset="0"/>
                        </a:rPr>
                        <a:t> </a:t>
                      </a:r>
                      <a:r>
                        <a:rPr lang="ru-RU" sz="1400" b="1" cap="non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Думать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spc="210" baseline="0" dirty="0" smtClean="0">
                          <a:effectLst/>
                          <a:latin typeface="+mn-lt"/>
                        </a:rPr>
                        <a:t>    </a:t>
                      </a:r>
                      <a:r>
                        <a:rPr lang="ru-RU" sz="2200" b="1" dirty="0" smtClean="0">
                          <a:effectLst/>
                          <a:latin typeface="+mn-lt"/>
                        </a:rPr>
                        <a:t>+ </a:t>
                      </a:r>
                      <a:r>
                        <a:rPr lang="en-US" sz="2200" b="1" baseline="12000" dirty="0" smtClean="0">
                          <a:effectLst/>
                          <a:latin typeface="+mn-lt"/>
                        </a:rPr>
                        <a:t>max</a:t>
                      </a:r>
                      <a:endParaRPr lang="ru-RU" sz="2200" b="1" baseline="12000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baseline="12000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/>
                          <a:latin typeface="+mn-lt"/>
                        </a:rPr>
                        <a:t>–</a:t>
                      </a:r>
                      <a:endParaRPr lang="ru-RU" sz="22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>
                        <a:alpha val="4509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dirty="0" smtClean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A9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8E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35696" y="476672"/>
            <a:ext cx="6727876" cy="5098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УЧЕБНИКИ 4-ГО ПОКОЛЕНИЯ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D:\04_Reclama\#_ПРЕЗЕНТАЦИИ\Настя - ВУЗЫ\!!!Интеграция книг в фонды библиотек и др. - 28.08.2013\JPEG - подложки\Подложк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D:\04_Reclama\#_ПРЕЗЕНТАЦИИ\Настя - ВУЗЫ\!!!Интеграция книг в фонды библиотек и др. - 28.08.2013\Папка Интеграция книг Изд. Юрайт в фонды и др. - 04.09.2013\Links\ЭБС---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4850" y="2105025"/>
            <a:ext cx="543083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7704" y="404664"/>
            <a:ext cx="6696744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Теперь все учебники доступны 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Электронной библиотеке «</a:t>
            </a:r>
            <a:r>
              <a:rPr lang="ru-RU" sz="2500" cap="all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юрайт</a:t>
            </a: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»</a:t>
            </a:r>
            <a:endParaRPr lang="ru-RU" sz="2500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908175" y="5805488"/>
            <a:ext cx="35877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700" b="1">
                <a:solidFill>
                  <a:srgbClr val="DC7300"/>
                </a:solidFill>
                <a:latin typeface="Helios"/>
                <a:ea typeface="Calibri" pitchFamily="34" charset="0"/>
                <a:cs typeface="Helios"/>
              </a:rPr>
              <a:t>www.biblio-online.ru</a:t>
            </a:r>
            <a:endParaRPr lang="ru-RU">
              <a:latin typeface="Helios"/>
              <a:ea typeface="Calibri" pitchFamily="34" charset="0"/>
              <a:cs typeface="Arial" charset="0"/>
            </a:endParaRPr>
          </a:p>
        </p:txBody>
      </p:sp>
      <p:pic>
        <p:nvPicPr>
          <p:cNvPr id="20485" name="Picture 4" descr="D:\04_Reclama\#_ПРЕЗЕНТАЦИИ\Настя - ВУЗЫ\!!!Интеграция книг в фонды библиотек и др. - 28.08.2013\Папка Интеграция книг Изд. Юрайт в фонды и др. - 04.09.2013\Links\82543118[1-122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133600"/>
            <a:ext cx="14128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D:\04_Reclama\#_ПРЕЗЕНТАЦИИ\Настя - ВУЗЫ\!!!Интеграция книг в фонды библиотек и др. - 28.08.2013\Папка Интеграция книг Изд. Юрайт в фонды и др. - 04.09.2013\Links\156677702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4221163"/>
            <a:ext cx="12207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:\04_Reclama\#_ПРЕЗЕНТАЦИИ\Настя - ВУЗЫ\!!!Интеграция книг в фонды библиотек и др. - 28.08.2013\JPEG - подложки\Подложка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404664"/>
            <a:ext cx="7128792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система интеллектуального поиска по метаданным и дисциплинам</a:t>
            </a:r>
            <a:endParaRPr lang="ru-RU" sz="2500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pic>
        <p:nvPicPr>
          <p:cNvPr id="2051" name="Picture 3" descr="D:\04_Reclama\#_ПРЕЗЕНТАЦИИ\Настя - ВУЗЫ\!!!Интеграция книг в фонды библиотек и др. - 28.08.2013\Папка Интеграция книг Изд. Юрайт в фонды и др. - 04.09.2013\Links\Слайд-4---удобная-система-поис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628800"/>
            <a:ext cx="4846722" cy="4415536"/>
          </a:xfrm>
          <a:prstGeom prst="roundRect">
            <a:avLst>
              <a:gd name="adj" fmla="val 5456"/>
            </a:avLst>
          </a:prstGeom>
          <a:noFill/>
          <a:ln w="25400">
            <a:solidFill>
              <a:srgbClr val="F18E00"/>
            </a:solidFill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8" name="Picture 4" descr="D:\04_Reclama\#_ПРЕЗЕНТАЦИИ\Настя - ВУЗЫ\!!!Интеграция книг в фонды библиотек и др. - 28.08.2013\Папка Интеграция книг Изд. Юрайт в фонды и др. - 04.09.2013\Links\750471027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4581525"/>
            <a:ext cx="2376487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04_Reclama\#_ПРЕЗЕНТАЦИИ\Настя - ВУЗЫ\!!!Интеграция книг в фонды библиотек и др. - 28.08.2013\JPEG - подложки\Подложка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013"/>
            <a:ext cx="918051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907704" y="404664"/>
            <a:ext cx="6696744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iosBlack" pitchFamily="34" charset="0"/>
              </a:rPr>
              <a:t>виртуальная выставка для всех</a:t>
            </a:r>
            <a:endParaRPr lang="ru-RU" sz="2500" cap="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ios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970" y="3886025"/>
            <a:ext cx="5088494" cy="2528845"/>
          </a:xfrm>
          <a:prstGeom prst="roundRect">
            <a:avLst>
              <a:gd name="adj" fmla="val 4250"/>
            </a:avLst>
          </a:prstGeom>
          <a:noFill/>
          <a:ln w="25400" cap="flat">
            <a:solidFill>
              <a:srgbClr val="F18E00"/>
            </a:solidFill>
            <a:round/>
            <a:headEnd/>
            <a:tailEnd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532" name="Picture 4" descr="D:\04_Reclama\#_ПРЕЗЕНТАЦИИ\Настя - ВУЗЫ\!!!Интеграция книг в фонды библиотек и др. - 28.08.2013\Папка Интеграция книг Изд. Юрайт в фонды и др. - 04.09.2013\Links\750471027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546600"/>
            <a:ext cx="23749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5" y="908721"/>
            <a:ext cx="5103515" cy="2785762"/>
          </a:xfrm>
          <a:prstGeom prst="roundRect">
            <a:avLst>
              <a:gd name="adj" fmla="val 4989"/>
            </a:avLst>
          </a:prstGeom>
          <a:noFill/>
          <a:ln w="25400">
            <a:solidFill>
              <a:srgbClr val="F18E00"/>
            </a:solidFill>
            <a:round/>
            <a:headEnd/>
            <a:tailEnd/>
          </a:ln>
          <a:effectLst>
            <a:outerShdw blurRad="38100" dist="38100" dir="2700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X:\Ико Юрайт\Служба маркетинга\заказы вузы\ОТДЕЛ РАЗВИТИЯ\! Презентации на все случаи жизни\Biblio-online.ru\Презентация\Фон с колоннами\ФОН с колоннами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0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48088" y="404813"/>
            <a:ext cx="2860675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ЭБС Юрайт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ценности для потребителя</a:t>
            </a:r>
          </a:p>
        </p:txBody>
      </p:sp>
      <p:sp>
        <p:nvSpPr>
          <p:cNvPr id="23555" name="Прямоугольник 35"/>
          <p:cNvSpPr>
            <a:spLocks noChangeArrowheads="1"/>
          </p:cNvSpPr>
          <p:nvPr/>
        </p:nvSpPr>
        <p:spPr bwMode="auto">
          <a:xfrm>
            <a:off x="3976688" y="1095375"/>
            <a:ext cx="2401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18E00"/>
                </a:solidFill>
                <a:latin typeface="HeliosBlack"/>
              </a:rPr>
              <a:t>biblio</a:t>
            </a:r>
            <a:r>
              <a:rPr lang="ru-RU" sz="2400" b="1">
                <a:solidFill>
                  <a:srgbClr val="F18E00"/>
                </a:solidFill>
                <a:latin typeface="HeliosBlack"/>
              </a:rPr>
              <a:t>-</a:t>
            </a:r>
            <a:r>
              <a:rPr lang="en-US" sz="2400" b="1">
                <a:solidFill>
                  <a:srgbClr val="F18E00"/>
                </a:solidFill>
                <a:latin typeface="HeliosBlack"/>
              </a:rPr>
              <a:t>online.ru</a:t>
            </a:r>
            <a:endParaRPr lang="ru-RU" sz="2400">
              <a:solidFill>
                <a:srgbClr val="F18E00"/>
              </a:solidFill>
              <a:latin typeface="HeliosBlack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929313"/>
            <a:ext cx="1214438" cy="928687"/>
          </a:xfrm>
          <a:prstGeom prst="rect">
            <a:avLst/>
          </a:prstGeom>
          <a:solidFill>
            <a:srgbClr val="F1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chemeClr val="bg1"/>
              </a:solidFill>
              <a:hlinkClick r:id="rId3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/>
              <a:t>www.biblio-online.ru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/>
              <a:t>(495) 744-00-12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/>
              <a:t>www. urait.ru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07950" y="5929313"/>
            <a:ext cx="1322388" cy="928687"/>
          </a:xfrm>
          <a:prstGeom prst="rect">
            <a:avLst/>
          </a:prstGeom>
          <a:solidFill>
            <a:srgbClr val="F1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chemeClr val="bg1"/>
              </a:solidFill>
              <a:hlinkClick r:id="rId3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www.biblio-online.ru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(495) 744-00-12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www. urait.ru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1763688" y="1700808"/>
          <a:ext cx="67687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D:\04_Reclama\#_ПРЕЗЕНТАЦИИ\Настя - ВУЗЫ\!!!Интеграция книг в фонды библиотек и др. - 28.08.2013\JPEG - подложки\Подложка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8051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907704" y="692696"/>
            <a:ext cx="6624736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 вашем вузе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читается множество дисциплин,</a:t>
            </a:r>
            <a:endParaRPr lang="ru-RU" sz="2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07704" y="2348880"/>
            <a:ext cx="6696744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а в издательствах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трудно найти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		всё необходимое…</a:t>
            </a:r>
            <a:endParaRPr lang="ru-RU" sz="2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35696" y="4400001"/>
            <a:ext cx="5688632" cy="16158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cap="all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Как обеспечить студентов и преподавателей учебниками</a:t>
            </a:r>
          </a:p>
        </p:txBody>
      </p:sp>
      <p:pic>
        <p:nvPicPr>
          <p:cNvPr id="24581" name="Picture 7" descr="D:\04_Reclama\#_ПРЕЗЕНТАЦИИ\Настя - ВУЗЫ\!!!Интеграция книг в фонды библиотек и др. - 28.08.2013\иллюстрации\844023397[1].png"/>
          <p:cNvPicPr>
            <a:picLocks noChangeAspect="1" noChangeArrowheads="1"/>
          </p:cNvPicPr>
          <p:nvPr/>
        </p:nvPicPr>
        <p:blipFill>
          <a:blip r:embed="rId3">
            <a:lum bright="-6000" contrast="-8000"/>
          </a:blip>
          <a:srcRect/>
          <a:stretch>
            <a:fillRect/>
          </a:stretch>
        </p:blipFill>
        <p:spPr bwMode="auto">
          <a:xfrm>
            <a:off x="6948488" y="3933825"/>
            <a:ext cx="192405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щая">
      <a:majorFont>
        <a:latin typeface="HeliosBlack"/>
        <a:ea typeface=""/>
        <a:cs typeface=""/>
      </a:majorFont>
      <a:minorFont>
        <a:latin typeface="Helio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65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Helios</vt:lpstr>
      <vt:lpstr>Arial</vt:lpstr>
      <vt:lpstr>HeliosBlack</vt:lpstr>
      <vt:lpstr>Calibri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В. Молчанов</dc:creator>
  <cp:lastModifiedBy>Ermilova</cp:lastModifiedBy>
  <cp:revision>296</cp:revision>
  <dcterms:created xsi:type="dcterms:W3CDTF">2013-11-14T12:20:49Z</dcterms:created>
  <dcterms:modified xsi:type="dcterms:W3CDTF">2014-04-22T10:16:24Z</dcterms:modified>
</cp:coreProperties>
</file>