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C12D-9E4A-4DE1-841C-2DD0FED9BD5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0FA4-0E11-4E64-8F89-813C7177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3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C12D-9E4A-4DE1-841C-2DD0FED9BD5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0FA4-0E11-4E64-8F89-813C7177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8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C12D-9E4A-4DE1-841C-2DD0FED9BD5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0FA4-0E11-4E64-8F89-813C7177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3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C12D-9E4A-4DE1-841C-2DD0FED9BD5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0FA4-0E11-4E64-8F89-813C7177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5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C12D-9E4A-4DE1-841C-2DD0FED9BD5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0FA4-0E11-4E64-8F89-813C7177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5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C12D-9E4A-4DE1-841C-2DD0FED9BD5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0FA4-0E11-4E64-8F89-813C7177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C12D-9E4A-4DE1-841C-2DD0FED9BD5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0FA4-0E11-4E64-8F89-813C7177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4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C12D-9E4A-4DE1-841C-2DD0FED9BD5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0FA4-0E11-4E64-8F89-813C7177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9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C12D-9E4A-4DE1-841C-2DD0FED9BD5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0FA4-0E11-4E64-8F89-813C7177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5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C12D-9E4A-4DE1-841C-2DD0FED9BD5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0FA4-0E11-4E64-8F89-813C7177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5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C12D-9E4A-4DE1-841C-2DD0FED9BD5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0FA4-0E11-4E64-8F89-813C7177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0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6C12D-9E4A-4DE1-841C-2DD0FED9BD5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10FA4-0E11-4E64-8F89-813C7177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7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477" y="3772477"/>
            <a:ext cx="4677039" cy="300062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Издатель в области </a:t>
            </a: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материаловедения и инженерии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drawing of a face&#10;&#10;Description generated with low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09" y="2249424"/>
            <a:ext cx="5065776" cy="14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6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400" b="1" u="sng" dirty="0">
                <a:solidFill>
                  <a:srgbClr val="7F1418"/>
                </a:solidFill>
                <a:latin typeface="Verdana" panose="020B0604030504040204" pitchFamily="34" charset="0"/>
              </a:rPr>
              <a:t>Логин и подписка</a:t>
            </a:r>
            <a:r>
              <a:rPr lang="de-DE" altLang="en-US" sz="3600" b="1" u="none" dirty="0">
                <a:solidFill>
                  <a:srgbClr val="7F1418"/>
                </a:solidFill>
                <a:latin typeface="Verdana" panose="020B0604030504040204" pitchFamily="34" charset="0"/>
              </a:rPr>
              <a:t/>
            </a:r>
            <a:br>
              <a:rPr lang="de-DE" altLang="en-US" sz="3600" b="1" u="none" dirty="0">
                <a:solidFill>
                  <a:srgbClr val="7F1418"/>
                </a:solidFill>
                <a:latin typeface="Verdana" panose="020B0604030504040204" pitchFamily="34" charset="0"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08" y="1166150"/>
            <a:ext cx="4590542" cy="3250916"/>
          </a:xfr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365126"/>
            <a:ext cx="18732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" y="6391656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www.scientific.net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62" y="3359632"/>
            <a:ext cx="4055700" cy="3401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0" y="2332264"/>
            <a:ext cx="3942429" cy="2433088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101852" y="3864627"/>
            <a:ext cx="1792224" cy="40233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en-US" sz="1050" b="1" dirty="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Вариант подписки</a:t>
            </a:r>
            <a:endParaRPr lang="en-US" altLang="en-US" sz="1050" b="1" dirty="0">
              <a:solidFill>
                <a:schemeClr val="bg1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289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121" y="369102"/>
            <a:ext cx="8231265" cy="1325563"/>
          </a:xfrm>
        </p:spPr>
        <p:txBody>
          <a:bodyPr>
            <a:normAutofit fontScale="90000"/>
          </a:bodyPr>
          <a:lstStyle/>
          <a:p>
            <a:r>
              <a:rPr lang="ru-RU" altLang="en-US" sz="2800" b="1" u="sng" dirty="0">
                <a:solidFill>
                  <a:srgbClr val="7F1418"/>
                </a:solidFill>
                <a:latin typeface="Verdana" panose="020B0604030504040204" pitchFamily="34" charset="0"/>
              </a:rPr>
              <a:t>Легкий способ </a:t>
            </a:r>
            <a:r>
              <a:rPr lang="en-US" altLang="en-US" sz="2800" b="1" u="sng" dirty="0">
                <a:solidFill>
                  <a:srgbClr val="7F1418"/>
                </a:solidFill>
                <a:latin typeface="Verdana" panose="020B0604030504040204" pitchFamily="34" charset="0"/>
              </a:rPr>
              <a:t/>
            </a:r>
            <a:br>
              <a:rPr lang="en-US" altLang="en-US" sz="2800" b="1" u="sng" dirty="0">
                <a:solidFill>
                  <a:srgbClr val="7F1418"/>
                </a:solidFill>
                <a:latin typeface="Verdana" panose="020B0604030504040204" pitchFamily="34" charset="0"/>
              </a:rPr>
            </a:br>
            <a:r>
              <a:rPr lang="ru-RU" altLang="en-US" sz="2800" b="1" u="sng" dirty="0">
                <a:solidFill>
                  <a:srgbClr val="7F1418"/>
                </a:solidFill>
                <a:latin typeface="Verdana" panose="020B0604030504040204" pitchFamily="34" charset="0"/>
              </a:rPr>
              <a:t>индивидуальной покупки</a:t>
            </a:r>
            <a:br>
              <a:rPr lang="ru-RU" altLang="en-US" sz="2800" b="1" u="sng" dirty="0">
                <a:solidFill>
                  <a:srgbClr val="7F1418"/>
                </a:solidFill>
                <a:latin typeface="Verdana" panose="020B0604030504040204" pitchFamily="34" charset="0"/>
              </a:rPr>
            </a:br>
            <a:r>
              <a:rPr lang="de-DE" altLang="en-US" sz="3600" b="1" u="none" dirty="0">
                <a:solidFill>
                  <a:srgbClr val="7F1418"/>
                </a:solidFill>
                <a:latin typeface="Verdana" panose="020B0604030504040204" pitchFamily="34" charset="0"/>
              </a:rPr>
              <a:t/>
            </a:r>
            <a:br>
              <a:rPr lang="de-DE" altLang="en-US" sz="3600" b="1" u="none" dirty="0">
                <a:solidFill>
                  <a:srgbClr val="7F1418"/>
                </a:solidFill>
                <a:latin typeface="Verdana" panose="020B0604030504040204" pitchFamily="34" charset="0"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90117"/>
            <a:ext cx="4200062" cy="3182149"/>
          </a:xfrm>
        </p:spPr>
      </p:pic>
      <p:sp>
        <p:nvSpPr>
          <p:cNvPr id="5" name="TextBox 4"/>
          <p:cNvSpPr txBox="1"/>
          <p:nvPr/>
        </p:nvSpPr>
        <p:spPr>
          <a:xfrm>
            <a:off x="137160" y="6391656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www.scientific.net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21" y="1215860"/>
            <a:ext cx="4304538" cy="3224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99" y="4160521"/>
            <a:ext cx="2861660" cy="243230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469941" y="1513755"/>
            <a:ext cx="2020824" cy="6132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en-US" sz="1050" b="1" dirty="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Легкий способ индивидуальной покупки</a:t>
            </a:r>
            <a:endParaRPr lang="en-US" altLang="en-US" sz="1050" b="1" dirty="0">
              <a:solidFill>
                <a:schemeClr val="bg1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7CCD636F-8764-4CB0-94F5-55A747E357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365126"/>
            <a:ext cx="18732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66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116" y="576326"/>
            <a:ext cx="7467784" cy="1325563"/>
          </a:xfrm>
        </p:spPr>
        <p:txBody>
          <a:bodyPr>
            <a:normAutofit/>
          </a:bodyPr>
          <a:lstStyle/>
          <a:p>
            <a:r>
              <a:rPr lang="ru-RU" altLang="en-US" sz="2800" b="1" u="sng" dirty="0">
                <a:solidFill>
                  <a:srgbClr val="7F1418"/>
                </a:solidFill>
                <a:latin typeface="Verdana" panose="020B0604030504040204" pitchFamily="34" charset="0"/>
              </a:rPr>
              <a:t>Преимущества www.scientific.net:</a:t>
            </a:r>
            <a:endParaRPr lang="de-DE" altLang="en-US" sz="2800" b="1" u="sng" dirty="0">
              <a:solidFill>
                <a:srgbClr val="7F1418"/>
              </a:solidFill>
              <a:latin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500" y="2023333"/>
            <a:ext cx="5698998" cy="239890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20000"/>
              </a:spcBef>
              <a:buNone/>
            </a:pPr>
            <a:r>
              <a:rPr lang="ru-RU" altLang="en-US" sz="2000" b="1" dirty="0">
                <a:solidFill>
                  <a:srgbClr val="7F1418"/>
                </a:solidFill>
                <a:latin typeface="Calibri" panose="020F0502020204030204" pitchFamily="34" charset="0"/>
              </a:rPr>
              <a:t>1. IP-доступ.</a:t>
            </a:r>
          </a:p>
          <a:p>
            <a:pPr>
              <a:spcBef>
                <a:spcPct val="20000"/>
              </a:spcBef>
              <a:buNone/>
            </a:pPr>
            <a:r>
              <a:rPr lang="ru-RU" altLang="en-US" sz="2000" b="1" dirty="0">
                <a:solidFill>
                  <a:srgbClr val="7F1418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2000" b="1" dirty="0">
                <a:solidFill>
                  <a:srgbClr val="7F1418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2000" b="1" dirty="0">
                <a:solidFill>
                  <a:srgbClr val="7F1418"/>
                </a:solidFill>
                <a:latin typeface="Calibri" panose="020F0502020204030204" pitchFamily="34" charset="0"/>
              </a:rPr>
              <a:t>Одно пакетное предложение для всех 15 </a:t>
            </a:r>
            <a:r>
              <a:rPr lang="en-US" altLang="en-US" sz="2000" b="1" dirty="0">
                <a:solidFill>
                  <a:srgbClr val="7F1418"/>
                </a:solidFill>
                <a:latin typeface="Calibri" panose="020F0502020204030204" pitchFamily="34" charset="0"/>
              </a:rPr>
              <a:t>    </a:t>
            </a:r>
            <a:r>
              <a:rPr lang="ru-RU" altLang="en-US" sz="2000" b="1" dirty="0">
                <a:solidFill>
                  <a:srgbClr val="7F1418"/>
                </a:solidFill>
                <a:latin typeface="Calibri" panose="020F0502020204030204" pitchFamily="34" charset="0"/>
              </a:rPr>
              <a:t>периодических изданий.</a:t>
            </a:r>
          </a:p>
          <a:p>
            <a:pPr>
              <a:spcBef>
                <a:spcPct val="20000"/>
              </a:spcBef>
              <a:buNone/>
            </a:pPr>
            <a:r>
              <a:rPr lang="ru-RU" altLang="en-US" sz="2000" b="1" dirty="0">
                <a:solidFill>
                  <a:srgbClr val="7F1418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2000" b="1" dirty="0">
                <a:solidFill>
                  <a:srgbClr val="7F1418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2000" b="1" dirty="0">
                <a:solidFill>
                  <a:srgbClr val="7F1418"/>
                </a:solidFill>
                <a:latin typeface="Calibri" panose="020F0502020204030204" pitchFamily="34" charset="0"/>
              </a:rPr>
              <a:t>Предложения со скидкой для более чем одного студенческого общежития.</a:t>
            </a:r>
          </a:p>
          <a:p>
            <a:pPr>
              <a:spcBef>
                <a:spcPct val="20000"/>
              </a:spcBef>
              <a:buNone/>
            </a:pPr>
            <a:r>
              <a:rPr lang="ru-RU" altLang="en-US" sz="2000" b="1" dirty="0">
                <a:solidFill>
                  <a:srgbClr val="7F1418"/>
                </a:solidFill>
                <a:latin typeface="Calibri" panose="020F0502020204030204" pitchFamily="34" charset="0"/>
              </a:rPr>
              <a:t>4. Бесплатные пробные версии на срок до трех месяцев.</a:t>
            </a:r>
          </a:p>
          <a:p>
            <a:pPr>
              <a:spcBef>
                <a:spcPct val="20000"/>
              </a:spcBef>
              <a:buNone/>
            </a:pPr>
            <a:r>
              <a:rPr lang="ru-RU" altLang="en-US" sz="2000" b="1" dirty="0">
                <a:solidFill>
                  <a:srgbClr val="7F1418"/>
                </a:solidFill>
                <a:latin typeface="Calibri" panose="020F0502020204030204" pitchFamily="34" charset="0"/>
              </a:rPr>
              <a:t>5.</a:t>
            </a:r>
            <a:r>
              <a:rPr lang="en-US" altLang="en-US" sz="2000" b="1" dirty="0">
                <a:solidFill>
                  <a:srgbClr val="7F1418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2000" b="1" dirty="0">
                <a:solidFill>
                  <a:srgbClr val="7F1418"/>
                </a:solidFill>
                <a:latin typeface="Calibri" panose="020F0502020204030204" pitchFamily="34" charset="0"/>
              </a:rPr>
              <a:t>Доступны статистические отчеты в виде счетной системы.</a:t>
            </a:r>
          </a:p>
          <a:p>
            <a:pPr>
              <a:spcBef>
                <a:spcPct val="20000"/>
              </a:spcBef>
              <a:buNone/>
            </a:pPr>
            <a:r>
              <a:rPr lang="ru-RU" altLang="en-US" sz="2000" b="1" dirty="0">
                <a:solidFill>
                  <a:srgbClr val="7F1418"/>
                </a:solidFill>
                <a:latin typeface="Calibri" panose="020F0502020204030204" pitchFamily="34" charset="0"/>
              </a:rPr>
              <a:t>6. Работает также на вашем iPad и Android Tablet.</a:t>
            </a:r>
          </a:p>
          <a:p>
            <a:pPr algn="just">
              <a:spcBef>
                <a:spcPct val="20000"/>
              </a:spcBef>
              <a:buNone/>
            </a:pPr>
            <a:endParaRPr lang="ru-RU" altLang="en-US" sz="2000" b="1" u="none" dirty="0">
              <a:solidFill>
                <a:srgbClr val="7F1418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365126"/>
            <a:ext cx="18732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" y="6391656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www.scientific.net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3896" y="4754880"/>
            <a:ext cx="636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altLang="en-US" b="1" dirty="0">
                <a:latin typeface="Calibri" panose="020F0502020204030204" pitchFamily="34" charset="0"/>
              </a:rPr>
              <a:t>Пожалуйста, шлите запросы по электронной почте 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subscriptions@scientific.net</a:t>
            </a:r>
          </a:p>
        </p:txBody>
      </p:sp>
    </p:spTree>
    <p:extLst>
      <p:ext uri="{BB962C8B-B14F-4D97-AF65-F5344CB8AC3E}">
        <p14:creationId xmlns:p14="http://schemas.microsoft.com/office/powerpoint/2010/main" val="247746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sz="2400" b="1" u="none" dirty="0"/>
          </a:p>
          <a:p>
            <a:pPr marL="0" indent="0" algn="ctr">
              <a:buNone/>
            </a:pPr>
            <a:r>
              <a:rPr lang="ru-RU" altLang="en-US" sz="2400" b="1" dirty="0"/>
              <a:t>Посетите одну из крупнейших в мире платформ</a:t>
            </a:r>
          </a:p>
          <a:p>
            <a:pPr marL="0" indent="0" algn="ctr">
              <a:buNone/>
            </a:pPr>
            <a:r>
              <a:rPr lang="ru-RU" altLang="en-US" sz="2400" b="1" dirty="0"/>
              <a:t>в области материаловедения и инженерии на</a:t>
            </a:r>
            <a:r>
              <a:rPr lang="en-US" altLang="en-US" sz="2400" b="1" dirty="0"/>
              <a:t>:</a:t>
            </a:r>
          </a:p>
          <a:p>
            <a:pPr marL="0" indent="0">
              <a:buNone/>
            </a:pPr>
            <a:endParaRPr lang="en-US" altLang="en-US" sz="2400" b="1" dirty="0">
              <a:solidFill>
                <a:srgbClr val="7F1418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altLang="en-US" sz="2400" b="1" dirty="0">
              <a:solidFill>
                <a:srgbClr val="7F1418"/>
              </a:solidFill>
              <a:latin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altLang="en-US" sz="2400" b="1" u="sng" dirty="0">
                <a:solidFill>
                  <a:srgbClr val="7F1418"/>
                </a:solidFill>
                <a:latin typeface="Verdana" panose="020B0604030504040204" pitchFamily="34" charset="0"/>
              </a:rPr>
              <a:t>www.scientific.net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365126"/>
            <a:ext cx="18732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" y="6391656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www.scientific.net</a:t>
            </a:r>
          </a:p>
        </p:txBody>
      </p:sp>
    </p:spTree>
    <p:extLst>
      <p:ext uri="{BB962C8B-B14F-4D97-AF65-F5344CB8AC3E}">
        <p14:creationId xmlns:p14="http://schemas.microsoft.com/office/powerpoint/2010/main" val="106473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544" y="365126"/>
            <a:ext cx="6448806" cy="1325563"/>
          </a:xfrm>
        </p:spPr>
        <p:txBody>
          <a:bodyPr/>
          <a:lstStyle/>
          <a:p>
            <a:r>
              <a:rPr lang="ru-RU" altLang="en-US" sz="2800" b="1" u="sng" dirty="0">
                <a:solidFill>
                  <a:srgbClr val="7F1418"/>
                </a:solidFill>
                <a:latin typeface="Verdana" panose="020B0604030504040204" pitchFamily="34" charset="0"/>
              </a:rPr>
              <a:t>Про </a:t>
            </a:r>
            <a:r>
              <a:rPr lang="en-US" altLang="en-US" sz="2800" b="1" u="sng" dirty="0">
                <a:solidFill>
                  <a:srgbClr val="7F1418"/>
                </a:solidFill>
                <a:latin typeface="Verdana" panose="020B0604030504040204" pitchFamily="34" charset="0"/>
              </a:rPr>
              <a:t>Scientific.net:</a:t>
            </a:r>
            <a:r>
              <a:rPr lang="de-CH" altLang="en-US" sz="3600" b="1" u="none" dirty="0">
                <a:solidFill>
                  <a:srgbClr val="7F1418"/>
                </a:solidFill>
                <a:latin typeface="Verdana" panose="020B0604030504040204" pitchFamily="34" charset="0"/>
              </a:rPr>
              <a:t/>
            </a:r>
            <a:br>
              <a:rPr lang="de-CH" altLang="en-US" sz="3600" b="1" u="none" dirty="0">
                <a:solidFill>
                  <a:srgbClr val="7F1418"/>
                </a:solidFill>
                <a:latin typeface="Verdan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7F1418"/>
                </a:solidFill>
              </a:rPr>
              <a:t>Scientific.Net </a:t>
            </a:r>
            <a:r>
              <a:rPr lang="ru-RU" sz="1800" dirty="0"/>
              <a:t>-</a:t>
            </a:r>
            <a:r>
              <a:rPr lang="en-US" sz="1800" dirty="0"/>
              <a:t> </a:t>
            </a:r>
            <a:r>
              <a:rPr lang="ru-RU" sz="1800" dirty="0"/>
              <a:t>один из крупнейших веб-ресурсов, предоставляющий контент</a:t>
            </a:r>
            <a:r>
              <a:rPr lang="en-US" sz="1800" dirty="0"/>
              <a:t>,</a:t>
            </a:r>
            <a:r>
              <a:rPr lang="ru-RU" sz="1800" dirty="0"/>
              <a:t> ориентированный на научно-технические темы и пользующийся неизменно высоким спросом. Каждый год тысячи новых научных публикаций пополняют коллекцию </a:t>
            </a:r>
            <a:r>
              <a:rPr lang="ru-RU" sz="1800" b="1" dirty="0">
                <a:solidFill>
                  <a:srgbClr val="7F1418"/>
                </a:solidFill>
              </a:rPr>
              <a:t>Scientific.Net</a:t>
            </a:r>
            <a:r>
              <a:rPr lang="en-US" sz="1800" b="1" dirty="0">
                <a:solidFill>
                  <a:srgbClr val="7F1418"/>
                </a:solidFill>
              </a:rPr>
              <a:t>.</a:t>
            </a:r>
            <a:r>
              <a:rPr lang="ru-RU" sz="1800" b="1" dirty="0">
                <a:solidFill>
                  <a:srgbClr val="7F1418"/>
                </a:solidFill>
              </a:rPr>
              <a:t> </a:t>
            </a:r>
            <a:r>
              <a:rPr lang="ru-RU" sz="1800" dirty="0"/>
              <a:t>Она состоит из академических журналов и серий книг, в которых публикуются регулярные и специальные выпуски</a:t>
            </a:r>
            <a:r>
              <a:rPr lang="en-US" sz="1800" dirty="0"/>
              <a:t>;</a:t>
            </a:r>
            <a:r>
              <a:rPr lang="ru-RU" sz="1800" dirty="0"/>
              <a:t> томов, материалов конференций и монографий.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7F1418"/>
                </a:solidFill>
              </a:rPr>
              <a:t>Scientific.net в настоящее время включает в себя </a:t>
            </a:r>
            <a:r>
              <a:rPr lang="ru-RU" sz="1800" b="1" dirty="0">
                <a:solidFill>
                  <a:srgbClr val="00B0F0"/>
                </a:solidFill>
              </a:rPr>
              <a:t>15 периодических изданий </a:t>
            </a:r>
            <a:r>
              <a:rPr lang="ru-RU" sz="1800" b="1" dirty="0">
                <a:solidFill>
                  <a:srgbClr val="7F1418"/>
                </a:solidFill>
              </a:rPr>
              <a:t>и более </a:t>
            </a:r>
            <a:r>
              <a:rPr lang="ru-RU" sz="1800" b="1" dirty="0">
                <a:solidFill>
                  <a:srgbClr val="00B0F0"/>
                </a:solidFill>
              </a:rPr>
              <a:t>1</a:t>
            </a:r>
            <a:r>
              <a:rPr lang="en-US" sz="1800" b="1" dirty="0">
                <a:solidFill>
                  <a:srgbClr val="00B0F0"/>
                </a:solidFill>
              </a:rPr>
              <a:t>.</a:t>
            </a:r>
            <a:r>
              <a:rPr lang="ru-RU" sz="1800" b="1" dirty="0">
                <a:solidFill>
                  <a:srgbClr val="00B0F0"/>
                </a:solidFill>
              </a:rPr>
              <a:t>500</a:t>
            </a:r>
            <a:r>
              <a:rPr lang="en-US" sz="1800" b="1" dirty="0">
                <a:solidFill>
                  <a:srgbClr val="00B0F0"/>
                </a:solidFill>
              </a:rPr>
              <a:t>.</a:t>
            </a:r>
            <a:r>
              <a:rPr lang="ru-RU" sz="1800" b="1" dirty="0">
                <a:solidFill>
                  <a:srgbClr val="00B0F0"/>
                </a:solidFill>
              </a:rPr>
              <a:t>000 </a:t>
            </a:r>
            <a:r>
              <a:rPr lang="ru-RU" sz="1800" b="1" dirty="0">
                <a:solidFill>
                  <a:srgbClr val="7F1418"/>
                </a:solidFill>
              </a:rPr>
              <a:t>страниц научных статей. Возможно пакетное предложение для всех периодических изданий.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7F1418"/>
                </a:solidFill>
              </a:rPr>
              <a:t>Сайт вполне может предложить комплексное решение в вопросах, связанных с исследованиями и разработками в области материаловедения и техники.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7F1418"/>
                </a:solidFill>
              </a:rPr>
              <a:t>Мы предлагаем бесплатные пробные версии до трех месяцев для доступа к сайту / IP каналам.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365126"/>
            <a:ext cx="18732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" y="6391656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www.scientific.net</a:t>
            </a:r>
          </a:p>
        </p:txBody>
      </p:sp>
    </p:spTree>
    <p:extLst>
      <p:ext uri="{BB962C8B-B14F-4D97-AF65-F5344CB8AC3E}">
        <p14:creationId xmlns:p14="http://schemas.microsoft.com/office/powerpoint/2010/main" val="93636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05" y="259970"/>
            <a:ext cx="6564460" cy="1325563"/>
          </a:xfrm>
        </p:spPr>
        <p:txBody>
          <a:bodyPr/>
          <a:lstStyle/>
          <a:p>
            <a:r>
              <a:rPr lang="ru-RU" altLang="en-US" sz="2800" b="1" u="sng" dirty="0">
                <a:solidFill>
                  <a:srgbClr val="7F1418"/>
                </a:solidFill>
                <a:latin typeface="Verdana" panose="020B0604030504040204" pitchFamily="34" charset="0"/>
              </a:rPr>
              <a:t>Дружественный интерфейс</a:t>
            </a:r>
            <a:r>
              <a:rPr lang="de-DE" altLang="en-US" sz="3600" b="1" u="none" dirty="0">
                <a:solidFill>
                  <a:srgbClr val="7F1418"/>
                </a:solidFill>
                <a:latin typeface="Verdana" panose="020B0604030504040204" pitchFamily="34" charset="0"/>
              </a:rPr>
              <a:t/>
            </a:r>
            <a:br>
              <a:rPr lang="de-DE" altLang="en-US" sz="3600" b="1" u="none" dirty="0">
                <a:solidFill>
                  <a:srgbClr val="7F1418"/>
                </a:solidFill>
                <a:latin typeface="Verdana" panose="020B0604030504040204" pitchFamily="34" charset="0"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08" y="1285331"/>
            <a:ext cx="6407150" cy="5001768"/>
          </a:xfrm>
        </p:spPr>
      </p:pic>
      <p:sp>
        <p:nvSpPr>
          <p:cNvPr id="5" name="TextBox 4"/>
          <p:cNvSpPr txBox="1"/>
          <p:nvPr/>
        </p:nvSpPr>
        <p:spPr>
          <a:xfrm>
            <a:off x="137160" y="6391656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www.scientific.net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294673" y="2873798"/>
            <a:ext cx="1543742" cy="1325563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Легкий доступ к основным периодическим изданиям на нашей домашней странице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990088" y="1279209"/>
            <a:ext cx="1152144" cy="612648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Удобный поиск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233671" y="2784049"/>
            <a:ext cx="1415168" cy="947902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просмотра предстоящих публикаций</a:t>
            </a:r>
            <a:endParaRPr lang="en-US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1020A74-27DB-4821-B563-D2DF7955C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365126"/>
            <a:ext cx="18732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3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392" y="365126"/>
            <a:ext cx="6521958" cy="1325563"/>
          </a:xfrm>
        </p:spPr>
        <p:txBody>
          <a:bodyPr/>
          <a:lstStyle/>
          <a:p>
            <a:r>
              <a:rPr lang="ru-RU" altLang="en-US" sz="2800" b="1" u="sng" dirty="0">
                <a:solidFill>
                  <a:srgbClr val="7F1418"/>
                </a:solidFill>
                <a:latin typeface="Verdana" panose="020B0604030504040204" pitchFamily="34" charset="0"/>
              </a:rPr>
              <a:t>Выбор тома</a:t>
            </a:r>
            <a:r>
              <a:rPr lang="de-DE" altLang="en-US" sz="3600" b="1" u="none" dirty="0">
                <a:solidFill>
                  <a:srgbClr val="7F1418"/>
                </a:solidFill>
                <a:latin typeface="Verdana" panose="020B0604030504040204" pitchFamily="34" charset="0"/>
              </a:rPr>
              <a:t/>
            </a:r>
            <a:br>
              <a:rPr lang="de-DE" altLang="en-US" sz="3600" b="1" u="none" dirty="0">
                <a:solidFill>
                  <a:srgbClr val="7F1418"/>
                </a:solidFill>
                <a:latin typeface="Verdana" panose="020B0604030504040204" pitchFamily="34" charset="0"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43" y="1078992"/>
            <a:ext cx="6561681" cy="5221224"/>
          </a:xfr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365126"/>
            <a:ext cx="18732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" y="6391656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www.scientific.net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239282" y="1597713"/>
            <a:ext cx="1636776" cy="103390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Простая и быстрая навигация</a:t>
            </a:r>
            <a:r>
              <a:rPr lang="en-US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периодике</a:t>
            </a:r>
            <a:endParaRPr lang="en-US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778393" y="2091613"/>
            <a:ext cx="2041419" cy="86890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Удобный просмотр изданий, опубликованных в периодических изданиях</a:t>
            </a:r>
            <a:endParaRPr lang="en-US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7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65126"/>
            <a:ext cx="6284214" cy="1325563"/>
          </a:xfrm>
        </p:spPr>
        <p:txBody>
          <a:bodyPr/>
          <a:lstStyle/>
          <a:p>
            <a:r>
              <a:rPr lang="ru-RU" altLang="en-US" sz="2800" b="1" u="sng" dirty="0">
                <a:solidFill>
                  <a:srgbClr val="7F1418"/>
                </a:solidFill>
                <a:latin typeface="Verdana" panose="020B0604030504040204" pitchFamily="34" charset="0"/>
              </a:rPr>
              <a:t>Выбор статьи</a:t>
            </a:r>
            <a:r>
              <a:rPr lang="de-DE" altLang="en-US" sz="2800" b="1" u="sng" dirty="0">
                <a:solidFill>
                  <a:srgbClr val="7F1418"/>
                </a:solidFill>
                <a:latin typeface="Verdana" panose="020B0604030504040204" pitchFamily="34" charset="0"/>
              </a:rPr>
              <a:t/>
            </a:r>
            <a:br>
              <a:rPr lang="de-DE" altLang="en-US" sz="2800" b="1" u="sng" dirty="0">
                <a:solidFill>
                  <a:srgbClr val="7F1418"/>
                </a:solidFill>
                <a:latin typeface="Verdana" panose="020B0604030504040204" pitchFamily="34" charset="0"/>
              </a:rPr>
            </a:br>
            <a:endParaRPr lang="en-US" sz="2800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57" y="1316736"/>
            <a:ext cx="6285582" cy="4860227"/>
          </a:xfr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365126"/>
            <a:ext cx="18732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" y="6391656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www.scientific.net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715768" y="1942624"/>
            <a:ext cx="1425926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5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Список статей, опубликованных в журнале</a:t>
            </a:r>
            <a:endParaRPr lang="en-US" sz="105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642100" y="3108960"/>
            <a:ext cx="996696" cy="42062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5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Навигация по статьям</a:t>
            </a:r>
            <a:endParaRPr lang="en-US" sz="105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 b="1" u="sng" dirty="0">
                <a:solidFill>
                  <a:srgbClr val="7F1418"/>
                </a:solidFill>
                <a:latin typeface="Verdana" panose="020B0604030504040204" pitchFamily="34" charset="0"/>
              </a:rPr>
              <a:t>Информация о журнале</a:t>
            </a:r>
            <a:r>
              <a:rPr lang="de-DE" altLang="en-US" sz="3600" b="1" u="none" dirty="0">
                <a:solidFill>
                  <a:srgbClr val="7F1418"/>
                </a:solidFill>
                <a:latin typeface="Verdana" panose="020B0604030504040204" pitchFamily="34" charset="0"/>
              </a:rPr>
              <a:t/>
            </a:r>
            <a:br>
              <a:rPr lang="de-DE" altLang="en-US" sz="3600" b="1" u="none" dirty="0">
                <a:solidFill>
                  <a:srgbClr val="7F1418"/>
                </a:solidFill>
                <a:latin typeface="Verdana" panose="020B0604030504040204" pitchFamily="34" charset="0"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760" y="2522665"/>
            <a:ext cx="4423150" cy="3689795"/>
          </a:xfr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365126"/>
            <a:ext cx="18732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" y="6391656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www.scientific.net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6" y="1197102"/>
            <a:ext cx="4502800" cy="380466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154680" y="1639446"/>
            <a:ext cx="2962656" cy="7223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5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Подробная информация о журнале. Возможность поделиться этой страницей в социальных сетях</a:t>
            </a:r>
            <a:endParaRPr lang="en-US" sz="105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132320" y="3039904"/>
            <a:ext cx="1655064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en-US" sz="1050" dirty="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Информация о редакции журнала</a:t>
            </a:r>
            <a:endParaRPr lang="en-US" altLang="en-US" sz="1050" dirty="0">
              <a:solidFill>
                <a:schemeClr val="bg1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710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84" y="365126"/>
            <a:ext cx="6814566" cy="1325563"/>
          </a:xfrm>
        </p:spPr>
        <p:txBody>
          <a:bodyPr/>
          <a:lstStyle/>
          <a:p>
            <a:r>
              <a:rPr lang="ru-RU" altLang="en-US" sz="2800" b="1" u="sng" dirty="0">
                <a:solidFill>
                  <a:srgbClr val="7F1418"/>
                </a:solidFill>
                <a:latin typeface="Verdana" panose="020B0604030504040204" pitchFamily="34" charset="0"/>
              </a:rPr>
              <a:t>Страница статьи</a:t>
            </a:r>
            <a:r>
              <a:rPr lang="de-DE" altLang="en-US" sz="3600" b="1" u="none" dirty="0">
                <a:solidFill>
                  <a:srgbClr val="7F1418"/>
                </a:solidFill>
                <a:latin typeface="Verdana" panose="020B0604030504040204" pitchFamily="34" charset="0"/>
              </a:rPr>
              <a:t/>
            </a:r>
            <a:br>
              <a:rPr lang="de-DE" altLang="en-US" sz="3600" b="1" u="none" dirty="0">
                <a:solidFill>
                  <a:srgbClr val="7F1418"/>
                </a:solidFill>
                <a:latin typeface="Verdana" panose="020B0604030504040204" pitchFamily="34" charset="0"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42" y="1335024"/>
            <a:ext cx="5935564" cy="4841939"/>
          </a:xfr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365126"/>
            <a:ext cx="18732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" y="6391656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www.scientific.net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153297" y="1987869"/>
            <a:ext cx="1673352" cy="43008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5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Список похожих статей</a:t>
            </a:r>
            <a:endParaRPr lang="en-US" sz="105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711065" y="1987869"/>
            <a:ext cx="2898648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5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Детальная информация о статье</a:t>
            </a:r>
            <a:r>
              <a:rPr lang="en-US" sz="105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105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Предварительный просмотр заглавной странцы</a:t>
            </a:r>
            <a:endParaRPr lang="en-US" sz="105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6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80" y="365126"/>
            <a:ext cx="7290232" cy="1325563"/>
          </a:xfrm>
        </p:spPr>
        <p:txBody>
          <a:bodyPr>
            <a:normAutofit/>
          </a:bodyPr>
          <a:lstStyle/>
          <a:p>
            <a:r>
              <a:rPr lang="ru-RU" altLang="en-US" sz="2800" b="1" u="sng" dirty="0">
                <a:solidFill>
                  <a:srgbClr val="7F1418"/>
                </a:solidFill>
                <a:latin typeface="Verdana" panose="020B0604030504040204" pitchFamily="34" charset="0"/>
              </a:rPr>
              <a:t>Страница предварительного просмотра</a:t>
            </a:r>
            <a:r>
              <a:rPr lang="de-DE" altLang="en-US" sz="2800" b="1" u="sng" dirty="0">
                <a:solidFill>
                  <a:srgbClr val="7F1418"/>
                </a:solidFill>
                <a:latin typeface="Verdana" panose="020B0604030504040204" pitchFamily="34" charset="0"/>
              </a:rPr>
              <a:t/>
            </a:r>
            <a:br>
              <a:rPr lang="de-DE" altLang="en-US" sz="2800" b="1" u="sng" dirty="0">
                <a:solidFill>
                  <a:srgbClr val="7F1418"/>
                </a:solidFill>
                <a:latin typeface="Verdana" panose="020B0604030504040204" pitchFamily="34" charset="0"/>
              </a:rPr>
            </a:br>
            <a:endParaRPr lang="en-US" sz="2800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1448041"/>
            <a:ext cx="6117336" cy="4716488"/>
          </a:xfrm>
        </p:spPr>
      </p:pic>
      <p:sp>
        <p:nvSpPr>
          <p:cNvPr id="5" name="TextBox 4"/>
          <p:cNvSpPr txBox="1"/>
          <p:nvPr/>
        </p:nvSpPr>
        <p:spPr>
          <a:xfrm>
            <a:off x="137160" y="6391656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www.scientific.net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EEF12C-3FA9-402B-9E49-3E59E6534E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365126"/>
            <a:ext cx="18732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84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930" y="338486"/>
            <a:ext cx="6037326" cy="1325563"/>
          </a:xfrm>
        </p:spPr>
        <p:txBody>
          <a:bodyPr/>
          <a:lstStyle/>
          <a:p>
            <a:r>
              <a:rPr lang="ru-RU" altLang="en-US" sz="2800" b="1" u="sng" dirty="0">
                <a:solidFill>
                  <a:srgbClr val="7F1418"/>
                </a:solidFill>
                <a:latin typeface="Verdana" panose="020B0604030504040204" pitchFamily="34" charset="0"/>
              </a:rPr>
              <a:t>Расширенный поиск</a:t>
            </a:r>
            <a:r>
              <a:rPr lang="de-DE" altLang="en-US" sz="3600" b="1" u="none" dirty="0">
                <a:solidFill>
                  <a:srgbClr val="7F1418"/>
                </a:solidFill>
                <a:latin typeface="Verdana" panose="020B0604030504040204" pitchFamily="34" charset="0"/>
              </a:rPr>
              <a:t/>
            </a:r>
            <a:br>
              <a:rPr lang="de-DE" altLang="en-US" sz="3600" b="1" u="none" dirty="0">
                <a:solidFill>
                  <a:srgbClr val="7F1418"/>
                </a:solidFill>
                <a:latin typeface="Verdana" panose="020B0604030504040204" pitchFamily="34" charset="0"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280160"/>
            <a:ext cx="5767525" cy="4608576"/>
          </a:xfr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365126"/>
            <a:ext cx="18732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" y="6391656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www.scientific.net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491504" y="2037745"/>
            <a:ext cx="2770632" cy="78568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5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Расширенные возможности с в фильтрацией по журналу, году, ключевым словам, авторам и заголовкам статей.</a:t>
            </a:r>
            <a:endParaRPr lang="en-US" sz="105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526280" y="2971800"/>
            <a:ext cx="1649476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5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Удобный просмотр найденных статей</a:t>
            </a:r>
            <a:endParaRPr lang="en-US" sz="105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76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341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MS PGothic</vt:lpstr>
      <vt:lpstr>Arial</vt:lpstr>
      <vt:lpstr>Calibri</vt:lpstr>
      <vt:lpstr>Calibri Light</vt:lpstr>
      <vt:lpstr>Verdana</vt:lpstr>
      <vt:lpstr>Office Theme</vt:lpstr>
      <vt:lpstr>Презентация PowerPoint</vt:lpstr>
      <vt:lpstr>Про Scientific.net: </vt:lpstr>
      <vt:lpstr>Дружественный интерфейс </vt:lpstr>
      <vt:lpstr>Выбор тома </vt:lpstr>
      <vt:lpstr>Выбор статьи </vt:lpstr>
      <vt:lpstr>Информация о журнале </vt:lpstr>
      <vt:lpstr>Страница статьи </vt:lpstr>
      <vt:lpstr>Страница предварительного просмотра </vt:lpstr>
      <vt:lpstr>Расширенный поиск </vt:lpstr>
      <vt:lpstr>Логин и подписка </vt:lpstr>
      <vt:lpstr>Легкий способ  индивидуальной покупки  </vt:lpstr>
      <vt:lpstr>Преимущества www.scientific.net: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Vitalina Kryvoshei</dc:creator>
  <cp:lastModifiedBy>Ермилова Диана Борисовна</cp:lastModifiedBy>
  <cp:revision>33</cp:revision>
  <dcterms:created xsi:type="dcterms:W3CDTF">2017-09-27T12:04:33Z</dcterms:created>
  <dcterms:modified xsi:type="dcterms:W3CDTF">2019-05-21T04:59:11Z</dcterms:modified>
</cp:coreProperties>
</file>