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9" r:id="rId2"/>
    <p:sldId id="313" r:id="rId3"/>
    <p:sldId id="323" r:id="rId4"/>
    <p:sldId id="320" r:id="rId5"/>
    <p:sldId id="314" r:id="rId6"/>
    <p:sldId id="316" r:id="rId7"/>
    <p:sldId id="315" r:id="rId8"/>
    <p:sldId id="303" r:id="rId9"/>
    <p:sldId id="317" r:id="rId10"/>
    <p:sldId id="318" r:id="rId11"/>
    <p:sldId id="324" r:id="rId12"/>
  </p:sldIdLst>
  <p:sldSz cx="9144000" cy="5143500" type="screen16x9"/>
  <p:notesSz cx="6858000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Cowan" initials="AC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F22"/>
    <a:srgbClr val="404348"/>
    <a:srgbClr val="565656"/>
    <a:srgbClr val="474747"/>
    <a:srgbClr val="EA6B1F"/>
    <a:srgbClr val="EC8746"/>
    <a:srgbClr val="275D83"/>
    <a:srgbClr val="A1CACF"/>
    <a:srgbClr val="848688"/>
    <a:srgbClr val="9DC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6" autoAdjust="0"/>
    <p:restoredTop sz="95678" autoAdjust="0"/>
  </p:normalViewPr>
  <p:slideViewPr>
    <p:cSldViewPr snapToGrid="0" snapToObjects="1">
      <p:cViewPr varScale="1">
        <p:scale>
          <a:sx n="84" d="100"/>
          <a:sy n="84" d="100"/>
        </p:scale>
        <p:origin x="84" y="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156" y="-96"/>
      </p:cViewPr>
      <p:guideLst>
        <p:guide orient="horz" pos="291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22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22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70B0-7D06-4F3D-ADEF-09CF1BE038FE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050"/>
            <a:ext cx="2972421" cy="4622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7050"/>
            <a:ext cx="2972421" cy="4622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DA385-EA76-47E5-A0C8-D281719D4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9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DFD807F4-03A4-9245-9479-0DAEE99F6EB4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2150"/>
            <a:ext cx="6159500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9"/>
            <a:ext cx="5486400" cy="4158377"/>
          </a:xfrm>
          <a:prstGeom prst="rect">
            <a:avLst/>
          </a:prstGeom>
        </p:spPr>
        <p:txBody>
          <a:bodyPr vert="horz" lIns="92818" tIns="46409" rIns="92818" bIns="464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F09E9562-2EFD-CB4A-8A83-430077CAB1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5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62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chemeClr val="bg1"/>
              </a:solidFill>
              <a:latin typeface="NexusSansPro"/>
              <a:cs typeface="Nexus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79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chemeClr val="bg1"/>
              </a:solidFill>
              <a:latin typeface="NexusSansPro"/>
              <a:cs typeface="Nexus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4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7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4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7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69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2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A090-BC9E-364F-8A00-2F6E6D274839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44A6-87BF-6E47-8B17-9B08540B5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0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emf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openxmlformats.org/officeDocument/2006/relationships/image" Target="../media/image4.jpeg"/><Relationship Id="rId10" Type="http://schemas.microsoft.com/office/2007/relationships/hdphoto" Target="../media/hdphoto4.wdp"/><Relationship Id="rId4" Type="http://schemas.openxmlformats.org/officeDocument/2006/relationships/image" Target="../media/image3.em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3.emf"/><Relationship Id="rId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.jpeg"/><Relationship Id="rId4" Type="http://schemas.openxmlformats.org/officeDocument/2006/relationships/image" Target="../media/image38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4.jpe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1.png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60.png"/><Relationship Id="rId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r="10251"/>
          <a:stretch/>
        </p:blipFill>
        <p:spPr bwMode="auto">
          <a:xfrm>
            <a:off x="0" y="0"/>
            <a:ext cx="5847582" cy="514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ienceDirect_Wordmark_1C_151_WHITE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45645" r="38701" b="44446"/>
          <a:stretch/>
        </p:blipFill>
        <p:spPr>
          <a:xfrm>
            <a:off x="5916168" y="4142232"/>
            <a:ext cx="3013070" cy="900911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582" y="-305335"/>
            <a:ext cx="190500" cy="10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847581" y="-2359"/>
            <a:ext cx="3472070" cy="3472070"/>
          </a:xfrm>
          <a:prstGeom prst="rect">
            <a:avLst/>
          </a:prstGeom>
        </p:spPr>
      </p:pic>
      <p:sp>
        <p:nvSpPr>
          <p:cNvPr id="13" name="Snip and Round Single Corner Rectangle 12"/>
          <p:cNvSpPr/>
          <p:nvPr/>
        </p:nvSpPr>
        <p:spPr>
          <a:xfrm>
            <a:off x="-36576" y="2952822"/>
            <a:ext cx="5884157" cy="2193036"/>
          </a:xfrm>
          <a:prstGeom prst="snipRoundRect">
            <a:avLst>
              <a:gd name="adj1" fmla="val 16667"/>
              <a:gd name="adj2" fmla="val 545"/>
            </a:avLst>
          </a:prstGeom>
          <a:solidFill>
            <a:srgbClr val="FFC000">
              <a:alpha val="79000"/>
            </a:srgbClr>
          </a:solidFill>
          <a:ln w="3175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470" y="3566501"/>
            <a:ext cx="542341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3400" dirty="0" smtClean="0">
                <a:solidFill>
                  <a:schemeClr val="bg1"/>
                </a:solidFill>
                <a:latin typeface="NexusSansPro"/>
                <a:cs typeface="NexusSansPro"/>
              </a:rPr>
              <a:t>ScienceDirect</a:t>
            </a:r>
            <a:r>
              <a:rPr lang="en-US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en-US" sz="2400" dirty="0" smtClean="0">
                <a:solidFill>
                  <a:srgbClr val="404348"/>
                </a:solidFill>
                <a:latin typeface="NexusSansPro"/>
                <a:cs typeface="NexusSansPro"/>
              </a:rPr>
              <a:t>–</a:t>
            </a:r>
            <a:r>
              <a:rPr lang="ru-RU" sz="2400" dirty="0" smtClean="0">
                <a:solidFill>
                  <a:srgbClr val="404348"/>
                </a:solidFill>
                <a:latin typeface="NexusSansPro"/>
                <a:cs typeface="NexusSansPro"/>
              </a:rPr>
              <a:t> уникальный источник </a:t>
            </a:r>
            <a:r>
              <a:rPr lang="ru-RU" sz="2400" dirty="0">
                <a:solidFill>
                  <a:srgbClr val="404348"/>
                </a:solidFill>
                <a:latin typeface="NexusSansPro"/>
                <a:cs typeface="NexusSansPro"/>
              </a:rPr>
              <a:t>рецензируемой </a:t>
            </a:r>
            <a:r>
              <a:rPr lang="ru-RU" sz="2400" dirty="0" smtClean="0">
                <a:solidFill>
                  <a:srgbClr val="404348"/>
                </a:solidFill>
                <a:latin typeface="NexusSansPro"/>
                <a:cs typeface="NexusSansPro"/>
              </a:rPr>
              <a:t>научной литературы</a:t>
            </a:r>
            <a:endParaRPr lang="en-US" sz="2400" dirty="0">
              <a:solidFill>
                <a:srgbClr val="404348"/>
              </a:solidFill>
              <a:latin typeface="NexusSansPro"/>
              <a:cs typeface="NexusSans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3473" y="985033"/>
            <a:ext cx="371001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Доступен</a:t>
            </a:r>
            <a:r>
              <a:rPr lang="en-US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 этой</a:t>
            </a:r>
            <a:endParaRPr lang="en-US" sz="2400" dirty="0" smtClean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3600"/>
              </a:lnSpc>
            </a:pPr>
            <a:r>
              <a:rPr lang="ru-RU" sz="33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БИБЛИОТЕКЕ</a:t>
            </a:r>
            <a:endParaRPr lang="en-US" sz="24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/>
      <p:bldP spid="6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ScienceDirect_Wordmark_1C_151_WHITE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45645" r="38701" b="44446"/>
          <a:stretch/>
        </p:blipFill>
        <p:spPr>
          <a:xfrm>
            <a:off x="5890609" y="4094164"/>
            <a:ext cx="2849890" cy="852120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0" y="-220330"/>
            <a:ext cx="190500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3697320" cy="218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079" y="387687"/>
            <a:ext cx="4095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ScienceDirect </a:t>
            </a:r>
            <a:r>
              <a:rPr lang="ru-RU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вам…</a:t>
            </a:r>
            <a:endParaRPr lang="en-US" sz="24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6"/>
          <a:stretch/>
        </p:blipFill>
        <p:spPr>
          <a:xfrm>
            <a:off x="-54261" y="2188320"/>
            <a:ext cx="3751580" cy="29628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84" y="1322848"/>
            <a:ext cx="2560320" cy="2857136"/>
          </a:xfrm>
          <a:prstGeom prst="rect">
            <a:avLst/>
          </a:prstGeom>
          <a:effectLst>
            <a:outerShdw blurRad="152400" dist="1651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4702" y="2362470"/>
            <a:ext cx="3255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endParaRPr lang="en-US" sz="2800" dirty="0" smtClean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" y="392054"/>
            <a:ext cx="3697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0"/>
              </a:lnSpc>
            </a:pP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Начните работу с </a:t>
            </a: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ScienceDirect</a:t>
            </a:r>
            <a:b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 без труда находите нужные вам публикации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9454" y="1545876"/>
            <a:ext cx="277094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rgbClr val="404348"/>
                </a:solidFill>
              </a:rPr>
              <a:t>Оставаться в курсе событий в интересующей вас области</a:t>
            </a:r>
            <a:endParaRPr lang="en-US" sz="1600" dirty="0">
              <a:solidFill>
                <a:srgbClr val="40434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9454" y="2288085"/>
            <a:ext cx="292943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404348"/>
                </a:solidFill>
              </a:rPr>
              <a:t>Повысить свою эффективность при проведении исследований, в преподавательской и образовательной деятельности</a:t>
            </a:r>
            <a:endParaRPr lang="en-US" sz="1600" dirty="0">
              <a:solidFill>
                <a:srgbClr val="40434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9454" y="3270862"/>
            <a:ext cx="264626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rgbClr val="404348"/>
                </a:solidFill>
              </a:rPr>
              <a:t>Повысить результативность своей работы и оптимизировать рабочие процессы</a:t>
            </a:r>
            <a:endParaRPr lang="en-US" sz="1600" dirty="0">
              <a:solidFill>
                <a:srgbClr val="40434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27243" y="1568450"/>
            <a:ext cx="293526" cy="282808"/>
            <a:chOff x="8312218" y="3151383"/>
            <a:chExt cx="443770" cy="427567"/>
          </a:xfrm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8312218" y="3151383"/>
              <a:ext cx="427565" cy="42756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checkmark_white.p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027243" y="2314972"/>
            <a:ext cx="293526" cy="282808"/>
            <a:chOff x="8312218" y="3151383"/>
            <a:chExt cx="443770" cy="427567"/>
          </a:xfrm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8312218" y="3151383"/>
              <a:ext cx="427565" cy="42756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checkmark_white.p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1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027243" y="3279103"/>
            <a:ext cx="293526" cy="282808"/>
            <a:chOff x="8312218" y="3151383"/>
            <a:chExt cx="443770" cy="427567"/>
          </a:xfrm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8312218" y="3151383"/>
              <a:ext cx="427565" cy="42756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checkmark_white.p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1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6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ScienceDirect_Wordmark_1C_151_WHITE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45645" r="38701" b="44446"/>
          <a:stretch/>
        </p:blipFill>
        <p:spPr>
          <a:xfrm>
            <a:off x="5890609" y="4094164"/>
            <a:ext cx="2849890" cy="852120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0" y="-220330"/>
            <a:ext cx="190500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3697320" cy="218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079" y="387687"/>
            <a:ext cx="4095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24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ScienceDirect </a:t>
            </a:r>
            <a:r>
              <a:rPr lang="ru-RU" sz="24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вам…</a:t>
            </a:r>
            <a:endParaRPr lang="en-US" sz="24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6"/>
          <a:stretch/>
        </p:blipFill>
        <p:spPr>
          <a:xfrm>
            <a:off x="-54261" y="2188320"/>
            <a:ext cx="3751580" cy="29628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84" y="1322848"/>
            <a:ext cx="2560320" cy="2857136"/>
          </a:xfrm>
          <a:prstGeom prst="rect">
            <a:avLst/>
          </a:prstGeom>
          <a:effectLst>
            <a:outerShdw blurRad="152400" dist="1651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4702" y="2362470"/>
            <a:ext cx="3255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endParaRPr lang="en-US" sz="2800" dirty="0" smtClean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" y="392054"/>
            <a:ext cx="3697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0"/>
              </a:lnSpc>
            </a:pP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Начните работу с </a:t>
            </a: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ScienceDirect</a:t>
            </a:r>
            <a:b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 без труда находите нужные вам публикации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3592" y="1545876"/>
            <a:ext cx="277094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404348"/>
                </a:solidFill>
              </a:rPr>
              <a:t>Оставаться в курсе событий в интересующей вас области</a:t>
            </a:r>
            <a:endParaRPr lang="en-US" sz="1600" dirty="0">
              <a:solidFill>
                <a:srgbClr val="40434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3592" y="2288085"/>
            <a:ext cx="2929430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404348"/>
                </a:solidFill>
              </a:rPr>
              <a:t>Повысить свою эффективность при проведении исследований, в преподавательской и образовательной деятельности</a:t>
            </a:r>
            <a:endParaRPr lang="en-US" sz="1600" dirty="0">
              <a:solidFill>
                <a:srgbClr val="404348"/>
              </a:solidFill>
            </a:endParaRPr>
          </a:p>
          <a:p>
            <a:pPr>
              <a:lnSpc>
                <a:spcPts val="1900"/>
              </a:lnSpc>
            </a:pPr>
            <a:endParaRPr lang="en-US" sz="1600" dirty="0">
              <a:solidFill>
                <a:srgbClr val="40434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3592" y="3270862"/>
            <a:ext cx="264626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404348"/>
                </a:solidFill>
              </a:rPr>
              <a:t>Повысить результативность своей работы и оптимизировать рабочие процессы</a:t>
            </a:r>
            <a:endParaRPr lang="en-US" sz="1600" dirty="0">
              <a:solidFill>
                <a:srgbClr val="40434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9590" y="2044819"/>
            <a:ext cx="3710018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Все это возможно благодаря вашей библиотеке</a:t>
            </a:r>
            <a:endParaRPr lang="en-US" sz="24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27243" y="1568450"/>
            <a:ext cx="293526" cy="282808"/>
            <a:chOff x="8312218" y="3151383"/>
            <a:chExt cx="443770" cy="427567"/>
          </a:xfrm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8312218" y="3151383"/>
              <a:ext cx="427565" cy="42756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checkmark_white.p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027243" y="2314972"/>
            <a:ext cx="293526" cy="282808"/>
            <a:chOff x="8312218" y="3151383"/>
            <a:chExt cx="443770" cy="427567"/>
          </a:xfrm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8312218" y="3151383"/>
              <a:ext cx="427565" cy="42756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checkmark_white.p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1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027243" y="3279103"/>
            <a:ext cx="293526" cy="282808"/>
            <a:chOff x="8312218" y="3151383"/>
            <a:chExt cx="443770" cy="427567"/>
          </a:xfrm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8312218" y="3151383"/>
              <a:ext cx="427565" cy="42756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checkmark_white.p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1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78970" y="4822371"/>
            <a:ext cx="507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www.Elsevier.ru | www.Facebook.com/ElsevierRussia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0" y="-220330"/>
            <a:ext cx="190500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3710019" cy="218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6"/>
          <a:stretch/>
        </p:blipFill>
        <p:spPr>
          <a:xfrm>
            <a:off x="-41561" y="2188320"/>
            <a:ext cx="3751580" cy="296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6919" y="490149"/>
            <a:ext cx="37100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ru-RU" sz="3200" b="1" dirty="0">
                <a:solidFill>
                  <a:schemeClr val="bg1"/>
                </a:solidFill>
                <a:latin typeface="NexusSansPro"/>
                <a:cs typeface="NexusSansPro"/>
              </a:rPr>
              <a:t>24 </a:t>
            </a:r>
            <a:r>
              <a:rPr lang="ru-RU" sz="3200" b="1" dirty="0" smtClean="0">
                <a:solidFill>
                  <a:schemeClr val="bg1"/>
                </a:solidFill>
                <a:latin typeface="NexusSansPro"/>
                <a:cs typeface="NexusSansPro"/>
              </a:rPr>
              <a:t>ключевые </a:t>
            </a:r>
            <a:r>
              <a:rPr lang="ru-RU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дисциплины</a:t>
            </a:r>
            <a:r>
              <a:rPr lang="en-US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: </a:t>
            </a:r>
            <a:endParaRPr lang="en-US" sz="2400" dirty="0">
              <a:solidFill>
                <a:schemeClr val="bg1"/>
              </a:solidFill>
              <a:latin typeface="NexusSansPro"/>
              <a:cs typeface="NexusSans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2727" y="433292"/>
            <a:ext cx="482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Медико-биологические</a:t>
            </a:r>
            <a:r>
              <a:rPr lang="ru-RU" dirty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 науки</a:t>
            </a:r>
            <a:endParaRPr lang="en-US" dirty="0">
              <a:solidFill>
                <a:schemeClr val="bg1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pic>
        <p:nvPicPr>
          <p:cNvPr id="17" name="Picture 16" descr="ScienceDirect_Wordmark_1C_151_WHITE.ai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45645" r="38701" b="44446"/>
          <a:stretch/>
        </p:blipFill>
        <p:spPr>
          <a:xfrm>
            <a:off x="5920618" y="4140201"/>
            <a:ext cx="3013070" cy="900911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/>
        </p:nvGrpSpPr>
        <p:grpSpPr>
          <a:xfrm>
            <a:off x="4379397" y="782166"/>
            <a:ext cx="4431637" cy="3343146"/>
            <a:chOff x="4385453" y="611530"/>
            <a:chExt cx="4431637" cy="3343146"/>
          </a:xfrm>
          <a:effectLst>
            <a:outerShdw blurRad="215900" dist="38100" dir="2700000" sx="101000" sy="101000" algn="tl" rotWithShape="0">
              <a:prstClr val="black">
                <a:alpha val="18000"/>
              </a:prstClr>
            </a:outerShdw>
          </a:effectLst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674" y="2133189"/>
              <a:ext cx="566902" cy="9457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284">
              <a:off x="4582986" y="1559223"/>
              <a:ext cx="1219200" cy="94133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769" y="1065232"/>
              <a:ext cx="797673" cy="201368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63651">
              <a:off x="5986722" y="1034456"/>
              <a:ext cx="920302" cy="71055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958" y="2843619"/>
              <a:ext cx="1715132" cy="108146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453" y="1885950"/>
              <a:ext cx="3158347" cy="206872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0325">
              <a:off x="7868044" y="611530"/>
              <a:ext cx="764961" cy="59062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012327"/>
              <a:ext cx="139268" cy="86422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3150864"/>
              <a:ext cx="789018" cy="789018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4078469" y="427971"/>
            <a:ext cx="482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Общественные и гуманитарные науки</a:t>
            </a:r>
            <a:endParaRPr lang="en-US" sz="2000" dirty="0">
              <a:solidFill>
                <a:schemeClr val="bg1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5175" y="1235868"/>
            <a:ext cx="4777073" cy="2642565"/>
            <a:chOff x="3962400" y="1300785"/>
            <a:chExt cx="4777073" cy="2642565"/>
          </a:xfrm>
          <a:effectLst>
            <a:outerShdw blurRad="215900" dist="38100" dir="2700000" sx="101000" sy="101000" algn="tl" rotWithShape="0">
              <a:prstClr val="black">
                <a:alpha val="18000"/>
              </a:prstClr>
            </a:outerShdw>
          </a:effectLst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300785"/>
              <a:ext cx="2262473" cy="187677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329" y="1352550"/>
              <a:ext cx="2353630" cy="250302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2747669"/>
              <a:ext cx="1421244" cy="117700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2066" y="2420894"/>
              <a:ext cx="1317934" cy="152245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444" y="2628635"/>
              <a:ext cx="469095" cy="46522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590" y="2998629"/>
              <a:ext cx="428089" cy="42893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151" y="2571750"/>
              <a:ext cx="430032" cy="426879"/>
            </a:xfrm>
            <a:prstGeom prst="rect">
              <a:avLst/>
            </a:prstGeom>
          </p:spPr>
        </p:pic>
      </p:grpSp>
      <p:sp>
        <p:nvSpPr>
          <p:cNvPr id="68" name="TextBox 67"/>
          <p:cNvSpPr txBox="1"/>
          <p:nvPr/>
        </p:nvSpPr>
        <p:spPr>
          <a:xfrm>
            <a:off x="3935335" y="437317"/>
            <a:ext cx="482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Здравоохранение</a:t>
            </a:r>
            <a:endParaRPr lang="en-US" sz="2000" dirty="0">
              <a:solidFill>
                <a:schemeClr val="bg1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45430" y="1169752"/>
            <a:ext cx="4301546" cy="2739374"/>
            <a:chOff x="4593772" y="1168895"/>
            <a:chExt cx="4221330" cy="2688291"/>
          </a:xfrm>
          <a:effectLst>
            <a:outerShdw blurRad="215900" dist="38100" dir="2700000" sx="101000" sy="101000" algn="tl" rotWithShape="0">
              <a:prstClr val="black">
                <a:alpha val="18000"/>
              </a:prstClr>
            </a:outerShdw>
          </a:effectLst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720" y="1373096"/>
              <a:ext cx="4131382" cy="247731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772" y="1396646"/>
              <a:ext cx="1272145" cy="143486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790" y="2834035"/>
              <a:ext cx="1231471" cy="102315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000" y="1168895"/>
              <a:ext cx="609000" cy="146725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805" y="2214249"/>
              <a:ext cx="1501855" cy="142430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3181350"/>
              <a:ext cx="968335" cy="67583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92462" y="2604191"/>
              <a:ext cx="1022777" cy="1237559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3583714" y="429065"/>
            <a:ext cx="5689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Естественные науки и техника</a:t>
            </a:r>
            <a:endParaRPr lang="en-US" sz="2000" dirty="0">
              <a:solidFill>
                <a:schemeClr val="bg1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13890" y="897862"/>
            <a:ext cx="3620739" cy="3282360"/>
            <a:chOff x="5065119" y="971550"/>
            <a:chExt cx="3764897" cy="3413046"/>
          </a:xfrm>
          <a:effectLst>
            <a:outerShdw blurRad="215900" dist="38100" dir="2700000" sx="101000" sy="101000" algn="tl" rotWithShape="0">
              <a:prstClr val="black">
                <a:alpha val="18000"/>
              </a:prstClr>
            </a:outerShdw>
          </a:effectLst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119" y="1696735"/>
              <a:ext cx="3104010" cy="268786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867" y="3851196"/>
              <a:ext cx="285038" cy="5278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084" y="1677685"/>
              <a:ext cx="622455" cy="109602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817" y="1479264"/>
              <a:ext cx="2970909" cy="28563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971550"/>
              <a:ext cx="385134" cy="67618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105" y="3317796"/>
              <a:ext cx="1191490" cy="10668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519" y="3546396"/>
              <a:ext cx="564497" cy="83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7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800"/>
                            </p:stCondLst>
                            <p:childTnLst>
                              <p:par>
                                <p:cTn id="9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9" grpId="1"/>
      <p:bldP spid="11" grpId="0"/>
      <p:bldP spid="11" grpId="1"/>
      <p:bldP spid="60" grpId="0"/>
      <p:bldP spid="60" grpId="1"/>
      <p:bldP spid="68" grpId="0"/>
      <p:bldP spid="68" grpId="1"/>
      <p:bldP spid="76" grpId="0"/>
      <p:bldP spid="7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0" y="-220330"/>
            <a:ext cx="190500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7620"/>
            <a:ext cx="3710019" cy="22041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6"/>
          <a:stretch/>
        </p:blipFill>
        <p:spPr>
          <a:xfrm>
            <a:off x="-41561" y="2188320"/>
            <a:ext cx="3751580" cy="296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47" y="416822"/>
            <a:ext cx="37100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6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NexusSansPro"/>
                <a:cs typeface="NexusSansPro"/>
              </a:rPr>
              <a:t>Доступ к </a:t>
            </a:r>
            <a:r>
              <a:rPr lang="ru-RU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более</a:t>
            </a:r>
            <a:r>
              <a:rPr lang="en-US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чем</a:t>
            </a:r>
            <a:endParaRPr lang="en-US" sz="2400" dirty="0" smtClean="0">
              <a:solidFill>
                <a:schemeClr val="bg1"/>
              </a:solidFill>
              <a:latin typeface="NexusSansPro"/>
              <a:cs typeface="NexusSansPro"/>
            </a:endParaRPr>
          </a:p>
          <a:p>
            <a:pPr algn="ctr">
              <a:lnSpc>
                <a:spcPts val="2660"/>
              </a:lnSpc>
            </a:pPr>
            <a:r>
              <a:rPr lang="en-US" sz="2900" b="1" dirty="0" smtClean="0">
                <a:solidFill>
                  <a:schemeClr val="bg1"/>
                </a:solidFill>
                <a:latin typeface="NexusSansPro"/>
                <a:cs typeface="NexusSansPro"/>
              </a:rPr>
              <a:t>35</a:t>
            </a:r>
            <a:r>
              <a:rPr lang="ru-RU" sz="2900" b="1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latin typeface="NexusSansPro"/>
                <a:cs typeface="NexusSansPro"/>
              </a:rPr>
              <a:t>000</a:t>
            </a:r>
            <a:r>
              <a:rPr lang="en-US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книгам</a:t>
            </a:r>
            <a:endParaRPr lang="en-US" sz="2400" dirty="0" smtClean="0">
              <a:solidFill>
                <a:schemeClr val="bg1"/>
              </a:solidFill>
              <a:latin typeface="NexusSansPro"/>
              <a:cs typeface="NexusSans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708" y="403420"/>
            <a:ext cx="543398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600" dirty="0">
                <a:solidFill>
                  <a:srgbClr val="404348"/>
                </a:solidFill>
                <a:latin typeface="NexusSansPro"/>
                <a:cs typeface="NexusSansPro"/>
              </a:rPr>
              <a:t>Исследователи, преподаватели и студенты </a:t>
            </a:r>
            <a:r>
              <a:rPr lang="ru-RU" sz="2600" dirty="0" smtClean="0">
                <a:solidFill>
                  <a:srgbClr val="404348"/>
                </a:solidFill>
                <a:latin typeface="NexusSansPro"/>
                <a:cs typeface="NexusSansPro"/>
              </a:rPr>
              <a:t>во всем мире постоянно используют  </a:t>
            </a:r>
          </a:p>
          <a:p>
            <a:pPr algn="ctr">
              <a:lnSpc>
                <a:spcPts val="2800"/>
              </a:lnSpc>
            </a:pPr>
            <a:r>
              <a:rPr lang="ru-RU" sz="2600" b="1" dirty="0" smtClean="0">
                <a:solidFill>
                  <a:srgbClr val="404348"/>
                </a:solidFill>
                <a:latin typeface="NexusSansPro"/>
                <a:cs typeface="NexusSansPro"/>
              </a:rPr>
              <a:t>14 миллионов </a:t>
            </a:r>
            <a:r>
              <a:rPr lang="ru-RU" sz="2600" b="1" dirty="0">
                <a:solidFill>
                  <a:srgbClr val="404348"/>
                </a:solidFill>
                <a:latin typeface="NexusSansPro"/>
                <a:cs typeface="NexusSansPro"/>
              </a:rPr>
              <a:t>авторитетных </a:t>
            </a:r>
            <a:r>
              <a:rPr lang="ru-RU" sz="2600" dirty="0">
                <a:solidFill>
                  <a:srgbClr val="404348"/>
                </a:solidFill>
                <a:latin typeface="NexusSansPro"/>
                <a:cs typeface="NexusSansPro"/>
              </a:rPr>
              <a:t>публикаций </a:t>
            </a:r>
            <a:r>
              <a:rPr lang="ru-RU" sz="2600" dirty="0" smtClean="0">
                <a:solidFill>
                  <a:srgbClr val="404348"/>
                </a:solidFill>
                <a:latin typeface="NexusSansPro"/>
                <a:cs typeface="NexusSansPro"/>
              </a:rPr>
              <a:t>на </a:t>
            </a:r>
            <a:r>
              <a:rPr lang="ru-RU" sz="2600" dirty="0">
                <a:solidFill>
                  <a:srgbClr val="404348"/>
                </a:solidFill>
                <a:latin typeface="NexusSansPro"/>
                <a:cs typeface="NexusSansPro"/>
              </a:rPr>
              <a:t>ScienceDirect </a:t>
            </a:r>
            <a:endParaRPr lang="en-US" sz="2600" b="1" dirty="0" smtClean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3" y="2188320"/>
            <a:ext cx="2873165" cy="2105310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-41560" y="2554220"/>
            <a:ext cx="3751578" cy="861774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950"/>
              </a:lnSpc>
              <a:spcAft>
                <a:spcPts val="600"/>
              </a:spcAft>
              <a:defRPr/>
            </a:pPr>
            <a:r>
              <a:rPr lang="ru-RU" sz="2500" dirty="0" smtClean="0">
                <a:solidFill>
                  <a:schemeClr val="bg1"/>
                </a:solidFill>
                <a:latin typeface="NexusSansPro"/>
                <a:cs typeface="NexusSansPro"/>
              </a:rPr>
              <a:t>Доступ к более чем</a:t>
            </a:r>
            <a:r>
              <a:rPr lang="en-US" sz="2500" dirty="0" smtClean="0">
                <a:solidFill>
                  <a:schemeClr val="bg1"/>
                </a:solidFill>
                <a:latin typeface="NexusSansPro"/>
                <a:cs typeface="NexusSansPro"/>
              </a:rPr>
              <a:t/>
            </a:r>
            <a:br>
              <a:rPr lang="en-US" sz="2500" dirty="0" smtClean="0">
                <a:solidFill>
                  <a:schemeClr val="bg1"/>
                </a:solidFill>
                <a:latin typeface="NexusSansPro"/>
                <a:cs typeface="NexusSansPro"/>
              </a:rPr>
            </a:br>
            <a:r>
              <a:rPr lang="en-US" sz="2800" b="1" dirty="0" smtClean="0">
                <a:solidFill>
                  <a:schemeClr val="bg1"/>
                </a:solidFill>
                <a:latin typeface="NexusSansPro"/>
                <a:cs typeface="NexusSansPro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exusSansPro"/>
                <a:cs typeface="NexusSansPro"/>
              </a:rPr>
              <a:t>800</a:t>
            </a:r>
            <a:r>
              <a:rPr lang="en-US" sz="2500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NexusSansPro"/>
                <a:cs typeface="NexusSansPro"/>
              </a:rPr>
              <a:t>журналам</a:t>
            </a:r>
            <a:endParaRPr lang="en-US" sz="2500" dirty="0">
              <a:solidFill>
                <a:schemeClr val="bg1"/>
              </a:solidFill>
              <a:latin typeface="NexusSansPro"/>
              <a:cs typeface="NexusSans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" y="1509656"/>
            <a:ext cx="3081992" cy="842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54" y="3581647"/>
            <a:ext cx="1261916" cy="1767046"/>
          </a:xfrm>
          <a:prstGeom prst="rect">
            <a:avLst/>
          </a:prstGeom>
        </p:spPr>
      </p:pic>
      <p:pic>
        <p:nvPicPr>
          <p:cNvPr id="17" name="Picture 16" descr="ScienceDirect_Wordmark_1C_151_WHITE.ai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45645" r="38701" b="44446"/>
          <a:stretch/>
        </p:blipFill>
        <p:spPr>
          <a:xfrm>
            <a:off x="5920618" y="4140201"/>
            <a:ext cx="3013070" cy="900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599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55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6993"/>
            <a:ext cx="3710019" cy="22044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6"/>
          <a:stretch/>
        </p:blipFill>
        <p:spPr>
          <a:xfrm>
            <a:off x="-45719" y="2185417"/>
            <a:ext cx="3749039" cy="2960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" y="420624"/>
            <a:ext cx="37100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6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NexusSansPro"/>
                <a:cs typeface="NexusSansPro"/>
              </a:rPr>
              <a:t>Доступ к более</a:t>
            </a:r>
            <a:r>
              <a:rPr lang="en-US" sz="2400" dirty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NexusSansPro"/>
                <a:cs typeface="NexusSansPro"/>
              </a:rPr>
              <a:t>чем</a:t>
            </a:r>
            <a:endParaRPr lang="en-US" sz="2400" dirty="0">
              <a:solidFill>
                <a:schemeClr val="bg1"/>
              </a:solidFill>
              <a:latin typeface="NexusSansPro"/>
              <a:cs typeface="NexusSansPro"/>
            </a:endParaRPr>
          </a:p>
          <a:p>
            <a:pPr algn="ctr">
              <a:lnSpc>
                <a:spcPts val="2660"/>
              </a:lnSpc>
            </a:pPr>
            <a:r>
              <a:rPr lang="en-US" sz="2900" b="1" dirty="0" smtClean="0">
                <a:solidFill>
                  <a:schemeClr val="bg1"/>
                </a:solidFill>
                <a:latin typeface="NexusSansPro"/>
                <a:cs typeface="NexusSansPro"/>
              </a:rPr>
              <a:t>35</a:t>
            </a:r>
            <a:r>
              <a:rPr lang="ru-RU" sz="2900" b="1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latin typeface="NexusSansPro"/>
                <a:cs typeface="NexusSansPro"/>
              </a:rPr>
              <a:t>000</a:t>
            </a:r>
            <a:r>
              <a:rPr lang="en-US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NexusSansPro"/>
                <a:cs typeface="NexusSansPro"/>
              </a:rPr>
              <a:t>книгам</a:t>
            </a:r>
            <a:endParaRPr lang="en-US" sz="2400" dirty="0">
              <a:solidFill>
                <a:schemeClr val="bg1"/>
              </a:solidFill>
              <a:latin typeface="NexusSansPro"/>
              <a:cs typeface="NexusSans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3320" y="402336"/>
            <a:ext cx="543398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600" dirty="0">
                <a:solidFill>
                  <a:srgbClr val="404348"/>
                </a:solidFill>
                <a:latin typeface="NexusSansPro"/>
                <a:cs typeface="NexusSansPro"/>
              </a:rPr>
              <a:t>Исследователи, преподаватели и студенты во всем мире постоянно используют  </a:t>
            </a:r>
          </a:p>
          <a:p>
            <a:pPr algn="ctr">
              <a:lnSpc>
                <a:spcPts val="2800"/>
              </a:lnSpc>
            </a:pPr>
            <a:r>
              <a:rPr lang="ru-RU" sz="2600" b="1" dirty="0">
                <a:solidFill>
                  <a:srgbClr val="404348"/>
                </a:solidFill>
                <a:latin typeface="NexusSansPro"/>
                <a:cs typeface="NexusSansPro"/>
              </a:rPr>
              <a:t>14 миллионов авторитетных </a:t>
            </a:r>
            <a:r>
              <a:rPr lang="ru-RU" sz="2600" dirty="0">
                <a:solidFill>
                  <a:srgbClr val="404348"/>
                </a:solidFill>
                <a:latin typeface="NexusSansPro"/>
                <a:cs typeface="NexusSansPro"/>
              </a:rPr>
              <a:t>публикаций </a:t>
            </a:r>
            <a:r>
              <a:rPr lang="ru-RU" sz="2600" dirty="0" smtClean="0">
                <a:solidFill>
                  <a:srgbClr val="404348"/>
                </a:solidFill>
                <a:latin typeface="NexusSansPro"/>
                <a:cs typeface="NexusSansPro"/>
              </a:rPr>
              <a:t>на </a:t>
            </a:r>
            <a:r>
              <a:rPr lang="ru-RU" sz="2600" dirty="0">
                <a:solidFill>
                  <a:srgbClr val="404348"/>
                </a:solidFill>
                <a:latin typeface="NexusSansPro"/>
                <a:cs typeface="NexusSansPro"/>
              </a:rPr>
              <a:t>ScienceDirect </a:t>
            </a:r>
            <a:endParaRPr lang="en-US" sz="2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2185416"/>
            <a:ext cx="2871216" cy="2103884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" y="1508760"/>
            <a:ext cx="3081992" cy="842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3584448"/>
            <a:ext cx="1261872" cy="1766984"/>
          </a:xfrm>
          <a:prstGeom prst="rect">
            <a:avLst/>
          </a:prstGeom>
        </p:spPr>
      </p:pic>
      <p:pic>
        <p:nvPicPr>
          <p:cNvPr id="16" name="Picture 15" descr="ScienceDirect_Wordmark_1C_151_WHITE.ai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45645" r="38701" b="44446"/>
          <a:stretch/>
        </p:blipFill>
        <p:spPr>
          <a:xfrm>
            <a:off x="5920618" y="4142232"/>
            <a:ext cx="3013070" cy="900911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-41560" y="2545982"/>
            <a:ext cx="3751578" cy="938719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950"/>
              </a:lnSpc>
              <a:spcAft>
                <a:spcPts val="60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NexusSansPro"/>
                <a:cs typeface="NexusSansPro"/>
              </a:rPr>
              <a:t>Доступ к более</a:t>
            </a:r>
            <a:r>
              <a:rPr lang="en-US" sz="2800" dirty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NexusSansPro"/>
                <a:cs typeface="NexusSansPro"/>
              </a:rPr>
              <a:t>чем</a:t>
            </a:r>
            <a:endParaRPr lang="en-US" sz="2800" dirty="0">
              <a:solidFill>
                <a:schemeClr val="bg1"/>
              </a:solidFill>
              <a:latin typeface="NexusSansPro"/>
              <a:cs typeface="NexusSansPro"/>
            </a:endParaRPr>
          </a:p>
          <a:p>
            <a:pPr algn="ctr">
              <a:lnSpc>
                <a:spcPts val="2950"/>
              </a:lnSpc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NexusSansPro"/>
                <a:cs typeface="NexusSansPro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exusSansPro"/>
                <a:cs typeface="NexusSansPro"/>
              </a:rPr>
              <a:t>800</a:t>
            </a:r>
            <a:r>
              <a:rPr lang="en-US" sz="2500" dirty="0" smtClean="0">
                <a:solidFill>
                  <a:schemeClr val="bg1"/>
                </a:solidFill>
                <a:latin typeface="NexusSansPro"/>
                <a:cs typeface="NexusSansPro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NexusSansPro"/>
                <a:cs typeface="NexusSansPro"/>
              </a:rPr>
              <a:t>журналов</a:t>
            </a:r>
            <a:endParaRPr lang="en-US" sz="2500" dirty="0">
              <a:solidFill>
                <a:schemeClr val="bg1"/>
              </a:solidFill>
              <a:latin typeface="NexusSansPro"/>
              <a:cs typeface="NexusSansPro"/>
            </a:endParaRPr>
          </a:p>
        </p:txBody>
      </p:sp>
    </p:spTree>
    <p:extLst>
      <p:ext uri="{BB962C8B-B14F-4D97-AF65-F5344CB8AC3E}">
        <p14:creationId xmlns:p14="http://schemas.microsoft.com/office/powerpoint/2010/main" val="7379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57851" y="2324028"/>
            <a:ext cx="6186149" cy="28194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859008" y="1587104"/>
            <a:ext cx="11569314" cy="123868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881712" y="2324028"/>
            <a:ext cx="3751581" cy="2962801"/>
            <a:chOff x="-881712" y="-978801"/>
            <a:chExt cx="3751581" cy="29628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26"/>
            <a:stretch/>
          </p:blipFill>
          <p:spPr>
            <a:xfrm>
              <a:off x="-881712" y="-978800"/>
              <a:ext cx="3751580" cy="29628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-881711" y="-978801"/>
              <a:ext cx="3751580" cy="2962801"/>
            </a:xfrm>
            <a:prstGeom prst="rect">
              <a:avLst/>
            </a:prstGeom>
            <a:solidFill>
              <a:srgbClr val="FFC000">
                <a:alpha val="6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-9782192" y="-2341384"/>
            <a:ext cx="9144000" cy="4999990"/>
          </a:xfrm>
          <a:prstGeom prst="rect">
            <a:avLst/>
          </a:prstGeom>
          <a:solidFill>
            <a:srgbClr val="A1CAC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047" y="-372767"/>
            <a:ext cx="190500" cy="10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530" y="551309"/>
            <a:ext cx="639159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3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На старт</a:t>
            </a:r>
            <a:r>
              <a:rPr lang="ru-RU" sz="32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, внимание, </a:t>
            </a:r>
            <a:r>
              <a:rPr lang="ru-RU" sz="3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поиск!</a:t>
            </a:r>
            <a:endParaRPr lang="en-US" sz="3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497" y="1091525"/>
            <a:ext cx="538112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0"/>
              </a:lnSpc>
            </a:pPr>
            <a:r>
              <a:rPr lang="ru-RU" sz="2400" dirty="0" smtClean="0">
                <a:solidFill>
                  <a:srgbClr val="474747"/>
                </a:solidFill>
                <a:latin typeface="NexusSansPro" charset="0"/>
                <a:ea typeface="NexusSansPro" charset="0"/>
                <a:cs typeface="NexusSansPro" charset="0"/>
              </a:rPr>
              <a:t>Используйте </a:t>
            </a:r>
            <a:r>
              <a:rPr lang="ru-RU" sz="2400" dirty="0">
                <a:solidFill>
                  <a:srgbClr val="474747"/>
                </a:solidFill>
                <a:latin typeface="NexusSansPro" charset="0"/>
                <a:ea typeface="NexusSansPro" charset="0"/>
                <a:cs typeface="NexusSansPro" charset="0"/>
              </a:rPr>
              <a:t>ScienceDirect для получения наиболее актуальных результатов поиска</a:t>
            </a:r>
            <a:endParaRPr lang="en-US" sz="2400" dirty="0">
              <a:solidFill>
                <a:srgbClr val="474747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5674" y="2697514"/>
            <a:ext cx="50026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0"/>
              </a:lnSpc>
            </a:pPr>
            <a:r>
              <a:rPr lang="ru-RU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Вы</a:t>
            </a:r>
            <a:r>
              <a:rPr lang="en-US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 любое </a:t>
            </a:r>
            <a:r>
              <a:rPr lang="ru-RU" sz="24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время </a:t>
            </a:r>
            <a:r>
              <a:rPr lang="ru-RU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можете загрузить файлы </a:t>
            </a:r>
            <a:r>
              <a:rPr lang="ru-RU" sz="24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формате </a:t>
            </a:r>
            <a:r>
              <a:rPr lang="ru-RU" sz="24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PDF</a:t>
            </a:r>
            <a:endParaRPr lang="en-US" sz="2400" dirty="0" smtClean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502" y="2320525"/>
            <a:ext cx="2429524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rgbClr val="474747"/>
                </a:solidFill>
                <a:latin typeface="Nexus Sans Pro" charset="0"/>
                <a:ea typeface="Nexus Sans Pro" charset="0"/>
                <a:cs typeface="Nexus Sans Pro" charset="0"/>
              </a:rPr>
              <a:t>1. </a:t>
            </a:r>
            <a:r>
              <a:rPr lang="ru-RU" sz="2000" b="1" dirty="0">
                <a:solidFill>
                  <a:srgbClr val="474747"/>
                </a:solidFill>
                <a:latin typeface="Nexus Sans Pro" charset="0"/>
                <a:ea typeface="Nexus Sans Pro" charset="0"/>
                <a:cs typeface="Nexus Sans Pro" charset="0"/>
              </a:rPr>
              <a:t>Введите </a:t>
            </a:r>
            <a:r>
              <a:rPr lang="ru-RU" sz="2000" dirty="0">
                <a:solidFill>
                  <a:srgbClr val="474747"/>
                </a:solidFill>
                <a:latin typeface="Nexus Sans Pro" charset="0"/>
                <a:ea typeface="Nexus Sans Pro" charset="0"/>
                <a:cs typeface="Nexus Sans Pro" charset="0"/>
              </a:rPr>
              <a:t>ваш поисковой запрос</a:t>
            </a:r>
            <a:endParaRPr lang="en-US" sz="2000" dirty="0">
              <a:solidFill>
                <a:srgbClr val="474747"/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r">
              <a:lnSpc>
                <a:spcPts val="22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rgbClr val="474747"/>
                </a:solidFill>
                <a:latin typeface="Nexus Sans Pro" charset="0"/>
                <a:ea typeface="Nexus Sans Pro" charset="0"/>
                <a:cs typeface="Nexus Sans Pro" charset="0"/>
              </a:rPr>
              <a:t>2. </a:t>
            </a:r>
            <a:r>
              <a:rPr lang="ru-RU" sz="2000" b="1" dirty="0">
                <a:solidFill>
                  <a:srgbClr val="474747"/>
                </a:solidFill>
                <a:latin typeface="Nexus Sans Pro" charset="0"/>
                <a:ea typeface="Nexus Sans Pro" charset="0"/>
                <a:cs typeface="Nexus Sans Pro" charset="0"/>
              </a:rPr>
              <a:t>Произведите </a:t>
            </a:r>
            <a:r>
              <a:rPr lang="ru-RU" sz="2000" dirty="0" smtClean="0">
                <a:solidFill>
                  <a:srgbClr val="474747"/>
                </a:solidFill>
                <a:latin typeface="Nexus Sans Pro" charset="0"/>
                <a:ea typeface="Nexus Sans Pro" charset="0"/>
                <a:cs typeface="Nexus Sans Pro" charset="0"/>
              </a:rPr>
              <a:t>поиск</a:t>
            </a:r>
            <a:endParaRPr lang="en-US" sz="1900" dirty="0">
              <a:solidFill>
                <a:srgbClr val="474747"/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r">
              <a:lnSpc>
                <a:spcPts val="22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rgbClr val="474747"/>
                </a:solidFill>
                <a:latin typeface="Nexus Sans Pro" charset="0"/>
                <a:ea typeface="Nexus Sans Pro" charset="0"/>
                <a:cs typeface="Nexus Sans Pro" charset="0"/>
              </a:rPr>
              <a:t>3. </a:t>
            </a:r>
            <a:r>
              <a:rPr lang="ru-RU" sz="2000" b="1" dirty="0">
                <a:solidFill>
                  <a:srgbClr val="474747"/>
                </a:solidFill>
                <a:latin typeface="Nexus Sans Pro" charset="0"/>
                <a:ea typeface="Nexus Sans Pro" charset="0"/>
                <a:cs typeface="Nexus Sans Pro" charset="0"/>
              </a:rPr>
              <a:t>Сохраните </a:t>
            </a:r>
            <a:r>
              <a:rPr lang="ru-RU" sz="2000" dirty="0">
                <a:solidFill>
                  <a:srgbClr val="474747"/>
                </a:solidFill>
                <a:latin typeface="Nexus Sans Pro" charset="0"/>
                <a:ea typeface="Nexus Sans Pro" charset="0"/>
                <a:cs typeface="Nexus Sans Pro" charset="0"/>
              </a:rPr>
              <a:t>ваш поисковой запрос (для повторного использования в будущем)</a:t>
            </a:r>
            <a:r>
              <a:rPr lang="en-US" sz="1900" dirty="0" smtClean="0">
                <a:solidFill>
                  <a:srgbClr val="474747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endParaRPr lang="en-US" sz="1900" dirty="0">
              <a:solidFill>
                <a:srgbClr val="474747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08" y="2235286"/>
            <a:ext cx="1083709" cy="30101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86" y="456479"/>
            <a:ext cx="2435497" cy="189730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51372" y="2240051"/>
            <a:ext cx="353472" cy="340564"/>
            <a:chOff x="8312218" y="3151377"/>
            <a:chExt cx="443770" cy="427566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6" name="Oval 35"/>
            <p:cNvSpPr/>
            <p:nvPr/>
          </p:nvSpPr>
          <p:spPr>
            <a:xfrm>
              <a:off x="8312218" y="3151377"/>
              <a:ext cx="427566" cy="427566"/>
            </a:xfrm>
            <a:prstGeom prst="ellipse">
              <a:avLst/>
            </a:prstGeom>
            <a:solidFill>
              <a:srgbClr val="EA6B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36" descr="checkmark_whit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151372" y="2913220"/>
            <a:ext cx="353472" cy="340564"/>
            <a:chOff x="8312218" y="3151377"/>
            <a:chExt cx="443770" cy="427566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9" name="Oval 38"/>
            <p:cNvSpPr/>
            <p:nvPr/>
          </p:nvSpPr>
          <p:spPr>
            <a:xfrm>
              <a:off x="8312218" y="3151377"/>
              <a:ext cx="427566" cy="427566"/>
            </a:xfrm>
            <a:prstGeom prst="ellipse">
              <a:avLst/>
            </a:prstGeom>
            <a:solidFill>
              <a:srgbClr val="EA6B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39" descr="checkmark_whit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151372" y="3540460"/>
            <a:ext cx="353472" cy="340564"/>
            <a:chOff x="8312218" y="3151377"/>
            <a:chExt cx="443770" cy="427566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42" name="Oval 41"/>
            <p:cNvSpPr/>
            <p:nvPr/>
          </p:nvSpPr>
          <p:spPr>
            <a:xfrm>
              <a:off x="8312218" y="3151377"/>
              <a:ext cx="427566" cy="427566"/>
            </a:xfrm>
            <a:prstGeom prst="ellipse">
              <a:avLst/>
            </a:prstGeom>
            <a:solidFill>
              <a:srgbClr val="EA6B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 descr="checkmark_whit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5" b="54536"/>
          <a:stretch/>
        </p:blipFill>
        <p:spPr>
          <a:xfrm>
            <a:off x="6061842" y="661024"/>
            <a:ext cx="999358" cy="4904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061634" y="661024"/>
            <a:ext cx="991325" cy="10787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4" r="47033"/>
          <a:stretch/>
        </p:blipFill>
        <p:spPr>
          <a:xfrm>
            <a:off x="6050005" y="1151464"/>
            <a:ext cx="1050158" cy="588293"/>
          </a:xfrm>
          <a:prstGeom prst="rect">
            <a:avLst/>
          </a:prstGeom>
        </p:spPr>
      </p:pic>
      <p:pic>
        <p:nvPicPr>
          <p:cNvPr id="32" name="Picture 31" descr="ScienceDirect_Wordmark_1C_151_WHITE.ai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45645" r="38701" b="44446"/>
          <a:stretch/>
        </p:blipFill>
        <p:spPr>
          <a:xfrm>
            <a:off x="5920618" y="4140201"/>
            <a:ext cx="3013070" cy="900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85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10" grpId="0"/>
      <p:bldP spid="11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6"/>
          <a:stretch/>
        </p:blipFill>
        <p:spPr>
          <a:xfrm>
            <a:off x="-2637524" y="2188320"/>
            <a:ext cx="3751580" cy="296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16504" y="-3173564"/>
            <a:ext cx="12670004" cy="13565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4055" y="0"/>
            <a:ext cx="8029945" cy="5151120"/>
          </a:xfrm>
          <a:prstGeom prst="rect">
            <a:avLst/>
          </a:prstGeom>
          <a:solidFill>
            <a:srgbClr val="A1CAC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14055" cy="218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66" y="2252000"/>
            <a:ext cx="1052409" cy="2923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4" y="850067"/>
            <a:ext cx="1188238" cy="13710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5" y="849936"/>
            <a:ext cx="1188619" cy="13712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2" y="1957496"/>
            <a:ext cx="1188619" cy="13710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99" y="-260913"/>
            <a:ext cx="1188619" cy="13712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6" y="-259967"/>
            <a:ext cx="1188619" cy="13710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2" y="-260914"/>
            <a:ext cx="1188619" cy="13712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51579" y="969683"/>
            <a:ext cx="5392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0"/>
              </a:lnSpc>
            </a:pPr>
            <a:r>
              <a:rPr lang="ru-RU" sz="2400" dirty="0">
                <a:solidFill>
                  <a:srgbClr val="474747"/>
                </a:solidFill>
                <a:latin typeface="NexusSansPro" charset="0"/>
                <a:ea typeface="NexusSansPro" charset="0"/>
                <a:cs typeface="NexusSansPro" charset="0"/>
              </a:rPr>
              <a:t>ScienceDirect может </a:t>
            </a:r>
            <a:r>
              <a:rPr lang="ru-RU" sz="2400" dirty="0" smtClean="0">
                <a:solidFill>
                  <a:srgbClr val="474747"/>
                </a:solidFill>
                <a:latin typeface="NexusSansPro" charset="0"/>
                <a:ea typeface="NexusSansPro" charset="0"/>
                <a:cs typeface="NexusSansPro" charset="0"/>
              </a:rPr>
              <a:t>порекомендовать </a:t>
            </a:r>
            <a:r>
              <a:rPr lang="ru-RU" sz="2400" dirty="0">
                <a:solidFill>
                  <a:srgbClr val="474747"/>
                </a:solidFill>
                <a:latin typeface="NexusSansPro" charset="0"/>
                <a:ea typeface="NexusSansPro" charset="0"/>
                <a:cs typeface="NexusSansPro" charset="0"/>
              </a:rPr>
              <a:t>другие публикации подобные той, которую вы выбрали</a:t>
            </a:r>
            <a:endParaRPr lang="en-US" sz="2400" dirty="0">
              <a:solidFill>
                <a:srgbClr val="474747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6058" y="3815178"/>
            <a:ext cx="6875523" cy="76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0"/>
              </a:lnSpc>
            </a:pPr>
            <a:r>
              <a:rPr lang="ru-RU" sz="2200" dirty="0">
                <a:solidFill>
                  <a:srgbClr val="EA6B1F"/>
                </a:solidFill>
                <a:latin typeface="NexusSansPro" charset="0"/>
                <a:ea typeface="NexusSansPro" charset="0"/>
                <a:cs typeface="NexusSansPro" charset="0"/>
              </a:rPr>
              <a:t>Все эти </a:t>
            </a:r>
            <a:r>
              <a:rPr lang="ru-RU" sz="2200" b="1" dirty="0">
                <a:solidFill>
                  <a:srgbClr val="EA6B1F"/>
                </a:solidFill>
                <a:latin typeface="NexusSansPro" charset="0"/>
                <a:ea typeface="NexusSansPro" charset="0"/>
                <a:cs typeface="NexusSansPro" charset="0"/>
              </a:rPr>
              <a:t>и многие другие </a:t>
            </a:r>
            <a:r>
              <a:rPr lang="ru-RU" sz="2200" dirty="0">
                <a:solidFill>
                  <a:srgbClr val="EA6B1F"/>
                </a:solidFill>
                <a:latin typeface="NexusSansPro" charset="0"/>
                <a:ea typeface="NexusSansPro" charset="0"/>
                <a:cs typeface="NexusSansPro" charset="0"/>
              </a:rPr>
              <a:t>функции доступны в этой библиотеке и в ScienceDirect</a:t>
            </a:r>
            <a:endParaRPr lang="en-US" sz="2200" dirty="0">
              <a:solidFill>
                <a:srgbClr val="EA6B1F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92" y="2382683"/>
            <a:ext cx="747158" cy="10462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89" y="2382683"/>
            <a:ext cx="747158" cy="10462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65" y="2966495"/>
            <a:ext cx="628296" cy="4411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7366" y="2415168"/>
            <a:ext cx="628296" cy="4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6"/>
          <a:stretch/>
        </p:blipFill>
        <p:spPr>
          <a:xfrm>
            <a:off x="-2637524" y="2188320"/>
            <a:ext cx="3751580" cy="2962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1114055" cy="218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16504" y="-3173564"/>
            <a:ext cx="12670004" cy="13565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4055" y="13447"/>
            <a:ext cx="8029945" cy="5151120"/>
          </a:xfrm>
          <a:prstGeom prst="rect">
            <a:avLst/>
          </a:prstGeom>
          <a:solidFill>
            <a:srgbClr val="A1CAC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0614"/>
            <a:ext cx="1114055" cy="22123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0" y="-206883"/>
            <a:ext cx="190500" cy="10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50" y="1012487"/>
            <a:ext cx="1602649" cy="4451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52" y="2265447"/>
            <a:ext cx="1052409" cy="29231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89570" y="1269883"/>
            <a:ext cx="3379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 smtClean="0">
                <a:solidFill>
                  <a:srgbClr val="EA5F22"/>
                </a:solidFill>
                <a:latin typeface="NexusSansPro" charset="0"/>
                <a:ea typeface="NexusSansPro" charset="0"/>
                <a:cs typeface="NexusSansPro" charset="0"/>
              </a:rPr>
              <a:t>Получайте </a:t>
            </a:r>
            <a:r>
              <a:rPr lang="ru-RU" sz="2200" dirty="0">
                <a:solidFill>
                  <a:srgbClr val="474747"/>
                </a:solidFill>
                <a:latin typeface="NexusSansPro" charset="0"/>
                <a:ea typeface="NexusSansPro" charset="0"/>
                <a:cs typeface="NexusSansPro" charset="0"/>
              </a:rPr>
              <a:t>автоматические уведомления о новых публикациях</a:t>
            </a:r>
            <a:endParaRPr lang="en-US" sz="2200" dirty="0">
              <a:solidFill>
                <a:srgbClr val="474747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89570" y="3647792"/>
            <a:ext cx="2667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 smtClean="0">
                <a:solidFill>
                  <a:srgbClr val="EA5F22"/>
                </a:solidFill>
                <a:latin typeface="NexusSansPro" charset="0"/>
                <a:ea typeface="NexusSansPro" charset="0"/>
                <a:cs typeface="NexusSansPro" charset="0"/>
              </a:rPr>
              <a:t>Станьте </a:t>
            </a:r>
            <a:r>
              <a:rPr lang="ru-RU" sz="2200" dirty="0">
                <a:solidFill>
                  <a:srgbClr val="474747"/>
                </a:solidFill>
                <a:latin typeface="NexusSansPro" charset="0"/>
                <a:ea typeface="NexusSansPro" charset="0"/>
                <a:cs typeface="NexusSansPro" charset="0"/>
              </a:rPr>
              <a:t>ближе к важным для вас исследованиям</a:t>
            </a:r>
            <a:endParaRPr lang="en-US" sz="2200" dirty="0">
              <a:solidFill>
                <a:srgbClr val="474747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7636" y="2549968"/>
            <a:ext cx="3315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 smtClean="0">
                <a:solidFill>
                  <a:srgbClr val="EA5F22"/>
                </a:solidFill>
                <a:latin typeface="NexusSansPro" charset="0"/>
                <a:ea typeface="NexusSansPro" charset="0"/>
                <a:cs typeface="NexusSansPro" charset="0"/>
              </a:rPr>
              <a:t>Оставайтесь </a:t>
            </a:r>
            <a:r>
              <a:rPr lang="ru-RU" sz="2200" dirty="0">
                <a:solidFill>
                  <a:srgbClr val="474747"/>
                </a:solidFill>
                <a:latin typeface="NexusSansPro" charset="0"/>
                <a:ea typeface="NexusSansPro" charset="0"/>
                <a:cs typeface="NexusSansPro" charset="0"/>
              </a:rPr>
              <a:t>в курсе последних событий в вашей области</a:t>
            </a:r>
            <a:endParaRPr lang="en-US" sz="2200" dirty="0">
              <a:solidFill>
                <a:srgbClr val="474747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20" y="1151136"/>
            <a:ext cx="1184892" cy="831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93" y="3688265"/>
            <a:ext cx="955720" cy="8761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02153" y="40295"/>
            <a:ext cx="7169051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Будьте в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курсе при помощи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оповещений в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ScienceDirect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50" y="2234802"/>
            <a:ext cx="1105210" cy="14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" r="36869"/>
          <a:stretch/>
        </p:blipFill>
        <p:spPr>
          <a:xfrm>
            <a:off x="-14963" y="0"/>
            <a:ext cx="9170538" cy="51435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14962" y="0"/>
            <a:ext cx="3147156" cy="1851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-739515" y="1605567"/>
            <a:ext cx="3871710" cy="3545554"/>
            <a:chOff x="-881712" y="-978801"/>
            <a:chExt cx="3751581" cy="296280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26"/>
            <a:stretch/>
          </p:blipFill>
          <p:spPr>
            <a:xfrm>
              <a:off x="-881712" y="-978800"/>
              <a:ext cx="3751580" cy="29628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-881711" y="-978801"/>
              <a:ext cx="3751580" cy="2962801"/>
            </a:xfrm>
            <a:prstGeom prst="rect">
              <a:avLst/>
            </a:prstGeom>
            <a:solidFill>
              <a:srgbClr val="FFC000">
                <a:alpha val="6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132193" y="4070253"/>
            <a:ext cx="6023382" cy="1080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186" y="1942725"/>
            <a:ext cx="2638367" cy="21698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lvl="1" defTabSz="274320">
              <a:lnSpc>
                <a:spcPts val="3800"/>
              </a:lnSpc>
              <a:defRPr/>
            </a:pPr>
            <a:r>
              <a:rPr lang="ru-RU" sz="2500" i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На кампусе</a:t>
            </a:r>
            <a:r>
              <a:rPr lang="en-US" sz="2500" i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	</a:t>
            </a:r>
            <a:endParaRPr lang="en-US" sz="2500" i="1" dirty="0">
              <a:solidFill>
                <a:schemeClr val="bg1"/>
              </a:solidFill>
              <a:latin typeface="Nexus Sans Pro" charset="0"/>
              <a:ea typeface="Nexus Sans Pro" charset="0"/>
              <a:cs typeface="Nexus Sans Pro" charset="0"/>
            </a:endParaRPr>
          </a:p>
          <a:p>
            <a:pPr lvl="1">
              <a:lnSpc>
                <a:spcPts val="3800"/>
              </a:lnSpc>
              <a:spcAft>
                <a:spcPts val="600"/>
              </a:spcAft>
              <a:defRPr/>
            </a:pPr>
            <a:r>
              <a:rPr lang="ru-RU" sz="2500" i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Дома</a:t>
            </a:r>
            <a:endParaRPr lang="en-US" sz="2500" i="1" dirty="0" smtClean="0">
              <a:solidFill>
                <a:schemeClr val="bg1"/>
              </a:solidFill>
              <a:latin typeface="Nexus Sans Pro" charset="0"/>
              <a:ea typeface="Nexus Sans Pro" charset="0"/>
              <a:cs typeface="Nexus Sans Pro" charset="0"/>
            </a:endParaRPr>
          </a:p>
          <a:p>
            <a:pPr lvl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500" i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На конференции</a:t>
            </a:r>
            <a:endParaRPr lang="en-US" sz="2500" i="1" dirty="0">
              <a:solidFill>
                <a:schemeClr val="bg1"/>
              </a:solidFill>
              <a:latin typeface="Nexus Sans Pro" charset="0"/>
              <a:ea typeface="Nexus Sans Pro" charset="0"/>
              <a:cs typeface="Nexus Sans Pro" charset="0"/>
            </a:endParaRPr>
          </a:p>
          <a:p>
            <a:pPr lvl="1">
              <a:lnSpc>
                <a:spcPts val="3800"/>
              </a:lnSpc>
              <a:defRPr/>
            </a:pPr>
            <a:r>
              <a:rPr lang="ru-RU" sz="2500" i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На улице</a:t>
            </a:r>
            <a:endParaRPr lang="en-US" sz="2500" i="1" dirty="0">
              <a:solidFill>
                <a:schemeClr val="bg1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75985" y="331021"/>
            <a:ext cx="5107843" cy="2148391"/>
            <a:chOff x="3793001" y="382844"/>
            <a:chExt cx="5107843" cy="2148391"/>
          </a:xfrm>
        </p:grpSpPr>
        <p:sp>
          <p:nvSpPr>
            <p:cNvPr id="9" name="Rectangle 8"/>
            <p:cNvSpPr/>
            <p:nvPr/>
          </p:nvSpPr>
          <p:spPr>
            <a:xfrm>
              <a:off x="3793001" y="382844"/>
              <a:ext cx="4872487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  <a:defRPr/>
              </a:pPr>
              <a:r>
                <a:rPr lang="ru-RU" sz="3200" dirty="0" smtClean="0">
                  <a:solidFill>
                    <a:srgbClr val="404348"/>
                  </a:solidFill>
                  <a:latin typeface="Nexus Sans Pro" charset="0"/>
                  <a:ea typeface="Nexus Sans Pro" charset="0"/>
                  <a:cs typeface="Nexus Sans Pro" charset="0"/>
                </a:rPr>
                <a:t>Получите удаленный доступ к </a:t>
              </a:r>
              <a:r>
                <a:rPr lang="en-US" sz="3200" dirty="0" smtClean="0">
                  <a:solidFill>
                    <a:srgbClr val="404348"/>
                  </a:solidFill>
                  <a:latin typeface="Nexus Sans Pro" charset="0"/>
                  <a:ea typeface="Nexus Sans Pro" charset="0"/>
                  <a:cs typeface="Nexus Sans Pro" charset="0"/>
                </a:rPr>
                <a:t>ScienceDirect</a:t>
              </a:r>
              <a:endParaRPr lang="en-US" sz="3200" dirty="0">
                <a:solidFill>
                  <a:srgbClr val="404348"/>
                </a:solidFill>
                <a:latin typeface="Nexus Sans Pro" charset="0"/>
                <a:ea typeface="Nexus Sans Pro" charset="0"/>
                <a:cs typeface="Nexus Sans Pro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3002" y="1259092"/>
              <a:ext cx="5107842" cy="1272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defRPr/>
              </a:pPr>
              <a:r>
                <a:rPr lang="ru-RU" sz="2000" dirty="0" smtClean="0">
                  <a:solidFill>
                    <a:schemeClr val="bg1"/>
                  </a:solidFill>
                  <a:latin typeface="NexusSansPro" charset="0"/>
                  <a:ea typeface="NexusSansPro" charset="0"/>
                  <a:cs typeface="NexusSansPro" charset="0"/>
                </a:rPr>
                <a:t>Настройте удаленный доступ к </a:t>
              </a:r>
              <a:r>
                <a:rPr lang="en-US" sz="2000" dirty="0" smtClean="0">
                  <a:solidFill>
                    <a:schemeClr val="bg1"/>
                  </a:solidFill>
                  <a:latin typeface="NexusSansPro" charset="0"/>
                  <a:ea typeface="NexusSansPro" charset="0"/>
                  <a:cs typeface="NexusSansPro" charset="0"/>
                </a:rPr>
                <a:t>ScienceDirect </a:t>
              </a:r>
              <a:r>
                <a:rPr lang="ru-RU" sz="2000" dirty="0" smtClean="0">
                  <a:solidFill>
                    <a:schemeClr val="bg1"/>
                  </a:solidFill>
                  <a:latin typeface="NexusSansPro" charset="0"/>
                  <a:ea typeface="NexusSansPro" charset="0"/>
                  <a:cs typeface="NexusSansPro" charset="0"/>
                </a:rPr>
                <a:t>и продолжайте работу над исследованиями </a:t>
              </a:r>
              <a:r>
                <a:rPr lang="ru-RU" sz="2000" b="1" i="1" dirty="0" smtClean="0">
                  <a:solidFill>
                    <a:schemeClr val="bg1"/>
                  </a:solidFill>
                  <a:latin typeface="NexusSansPro" charset="0"/>
                  <a:ea typeface="NexusSansPro" charset="0"/>
                  <a:cs typeface="NexusSansPro" charset="0"/>
                </a:rPr>
                <a:t>где бы вы ни находились</a:t>
              </a:r>
              <a:endParaRPr lang="en-US" sz="2000" b="1" i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14963" y="323971"/>
            <a:ext cx="3147156" cy="107452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ts val="2660"/>
              </a:lnSpc>
            </a:pPr>
            <a:r>
              <a:rPr lang="ru-RU" sz="2200" dirty="0" smtClean="0">
                <a:solidFill>
                  <a:prstClr val="white"/>
                </a:solidFill>
                <a:latin typeface="NexusSansPro"/>
                <a:cs typeface="NexusSansPro"/>
              </a:rPr>
              <a:t>Получите доступ к </a:t>
            </a:r>
            <a:r>
              <a:rPr lang="en-US" sz="2200" dirty="0" smtClean="0">
                <a:solidFill>
                  <a:prstClr val="white"/>
                </a:solidFill>
                <a:latin typeface="NexusSansPro"/>
                <a:cs typeface="NexusSansPro"/>
              </a:rPr>
              <a:t>ScienceDirect</a:t>
            </a:r>
            <a:r>
              <a:rPr lang="en-US" sz="2200" dirty="0">
                <a:solidFill>
                  <a:prstClr val="white"/>
                </a:solidFill>
                <a:latin typeface="NexusSansPro"/>
                <a:cs typeface="NexusSansPro"/>
              </a:rPr>
              <a:t/>
            </a:r>
            <a:br>
              <a:rPr lang="en-US" sz="2200" dirty="0">
                <a:solidFill>
                  <a:prstClr val="white"/>
                </a:solidFill>
                <a:latin typeface="NexusSansPro"/>
                <a:cs typeface="NexusSansPro"/>
              </a:rPr>
            </a:br>
            <a:r>
              <a:rPr lang="ru-RU" sz="2200" dirty="0" smtClean="0">
                <a:solidFill>
                  <a:prstClr val="white"/>
                </a:solidFill>
                <a:latin typeface="NexusSansPro"/>
                <a:cs typeface="NexusSansPro"/>
              </a:rPr>
              <a:t>из своей библиотеки</a:t>
            </a:r>
            <a:r>
              <a:rPr lang="en-US" sz="2200" dirty="0" smtClean="0">
                <a:solidFill>
                  <a:prstClr val="white"/>
                </a:solidFill>
                <a:latin typeface="NexusSansPro"/>
                <a:cs typeface="NexusSansPro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41" y="2298107"/>
            <a:ext cx="2737238" cy="1773747"/>
          </a:xfrm>
          <a:prstGeom prst="rect">
            <a:avLst/>
          </a:prstGeom>
        </p:spPr>
      </p:pic>
      <p:pic>
        <p:nvPicPr>
          <p:cNvPr id="25" name="Picture 24" descr="ScienceDirect_Wordmark_1C_151_WHITE.ai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45645" r="38701" b="44446"/>
          <a:stretch/>
        </p:blipFill>
        <p:spPr>
          <a:xfrm>
            <a:off x="5920618" y="4140201"/>
            <a:ext cx="3013070" cy="900911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63" y="3037054"/>
            <a:ext cx="1348493" cy="1050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82" y="3378096"/>
            <a:ext cx="606340" cy="757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1222" y="3765871"/>
            <a:ext cx="264254" cy="4704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3500" y="-206883"/>
            <a:ext cx="190500" cy="10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75" y="3168382"/>
            <a:ext cx="1316058" cy="10679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85" y="3507052"/>
            <a:ext cx="1358457" cy="729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5614" y="2070447"/>
            <a:ext cx="30640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565656"/>
                </a:solidFill>
                <a:latin typeface="Nexus Sans Pro" charset="0"/>
                <a:ea typeface="Nexus Sans Pro" charset="0"/>
                <a:cs typeface="Nexus Sans Pro" charset="0"/>
              </a:rPr>
              <a:t>Читайте материалы на</a:t>
            </a:r>
            <a:r>
              <a:rPr lang="en-US" sz="2000" dirty="0" smtClean="0">
                <a:solidFill>
                  <a:srgbClr val="565656"/>
                </a:solidFill>
                <a:latin typeface="Nexus Sans Pro" charset="0"/>
                <a:ea typeface="Nexus Sans Pro" charset="0"/>
                <a:cs typeface="Nexus Sans Pro" charset="0"/>
              </a:rPr>
              <a:t>: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Стационарном компьютере</a:t>
            </a:r>
            <a:r>
              <a:rPr lang="en-US" sz="1400" b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 – </a:t>
            </a:r>
            <a:r>
              <a:rPr lang="ru-RU" sz="1400" b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Ноутбуке </a:t>
            </a:r>
            <a:r>
              <a:rPr lang="en-US" sz="1400" b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Планшете </a:t>
            </a:r>
            <a:r>
              <a:rPr lang="en-US" sz="1400" b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latin typeface="Nexus Sans Pro" charset="0"/>
                <a:ea typeface="Nexus Sans Pro" charset="0"/>
                <a:cs typeface="Nexus Sans Pro" charset="0"/>
              </a:rPr>
              <a:t>Мобильном устройстве</a:t>
            </a:r>
            <a:endParaRPr lang="en-US" sz="1400" b="1" dirty="0">
              <a:solidFill>
                <a:schemeClr val="bg1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6561" y="2080265"/>
            <a:ext cx="262516" cy="252930"/>
            <a:chOff x="8312218" y="3151377"/>
            <a:chExt cx="443770" cy="427566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8312218" y="3151377"/>
              <a:ext cx="427566" cy="427566"/>
            </a:xfrm>
            <a:prstGeom prst="ellipse">
              <a:avLst/>
            </a:prstGeom>
            <a:solidFill>
              <a:srgbClr val="EA6B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 descr="checkmark_white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76561" y="2553236"/>
            <a:ext cx="262516" cy="252930"/>
            <a:chOff x="8312218" y="3151377"/>
            <a:chExt cx="443770" cy="427566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5" name="Oval 34"/>
            <p:cNvSpPr/>
            <p:nvPr/>
          </p:nvSpPr>
          <p:spPr>
            <a:xfrm>
              <a:off x="8312218" y="3151377"/>
              <a:ext cx="427566" cy="427566"/>
            </a:xfrm>
            <a:prstGeom prst="ellipse">
              <a:avLst/>
            </a:prstGeom>
            <a:solidFill>
              <a:srgbClr val="EA6B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Picture 35" descr="checkmark_white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76561" y="3019772"/>
            <a:ext cx="262516" cy="252930"/>
            <a:chOff x="8312218" y="3151377"/>
            <a:chExt cx="443770" cy="427566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8" name="Oval 37"/>
            <p:cNvSpPr/>
            <p:nvPr/>
          </p:nvSpPr>
          <p:spPr>
            <a:xfrm>
              <a:off x="8312218" y="3151377"/>
              <a:ext cx="427566" cy="427566"/>
            </a:xfrm>
            <a:prstGeom prst="ellipse">
              <a:avLst/>
            </a:prstGeom>
            <a:solidFill>
              <a:srgbClr val="EA6B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 descr="checkmark_white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76561" y="3860475"/>
            <a:ext cx="262516" cy="252930"/>
            <a:chOff x="8312218" y="3151377"/>
            <a:chExt cx="443770" cy="427566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41" name="Oval 40"/>
            <p:cNvSpPr/>
            <p:nvPr/>
          </p:nvSpPr>
          <p:spPr>
            <a:xfrm>
              <a:off x="8312218" y="3151377"/>
              <a:ext cx="427566" cy="427566"/>
            </a:xfrm>
            <a:prstGeom prst="ellipse">
              <a:avLst/>
            </a:prstGeom>
            <a:solidFill>
              <a:srgbClr val="EA6B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Picture 41" descr="checkmark_white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846" y="3199488"/>
              <a:ext cx="371142" cy="294590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0230" y="-206883"/>
            <a:ext cx="1905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6" presetClass="emph" presetSubtype="0" repeatCount="2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" grpId="0" animBg="1"/>
      <p:bldP spid="8" grpId="0"/>
      <p:bldP spid="18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6"/>
          <a:stretch/>
        </p:blipFill>
        <p:spPr>
          <a:xfrm>
            <a:off x="-403992" y="2188320"/>
            <a:ext cx="3751580" cy="296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88632" y="-3254188"/>
            <a:ext cx="12670004" cy="13565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4156" y="-1400289"/>
            <a:ext cx="8029945" cy="5151120"/>
          </a:xfrm>
          <a:prstGeom prst="rect">
            <a:avLst/>
          </a:prstGeom>
          <a:solidFill>
            <a:srgbClr val="A1CACF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7150" y="0"/>
            <a:ext cx="3402253" cy="218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82" y="872765"/>
            <a:ext cx="1188619" cy="13710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3" y="871074"/>
            <a:ext cx="1188619" cy="13712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60" y="1985479"/>
            <a:ext cx="1188619" cy="13710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57" y="-239862"/>
            <a:ext cx="1188619" cy="13714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83" y="3097361"/>
            <a:ext cx="1188618" cy="13712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31" y="3097360"/>
            <a:ext cx="1188619" cy="13712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71" y="4210558"/>
            <a:ext cx="1188619" cy="1371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63" y="4210046"/>
            <a:ext cx="1188619" cy="13714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54" y="3097623"/>
            <a:ext cx="1188619" cy="13710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17" y="3097097"/>
            <a:ext cx="1188619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83" y="1985114"/>
            <a:ext cx="1188618" cy="13712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17" y="872326"/>
            <a:ext cx="1188619" cy="13714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72" y="-294309"/>
            <a:ext cx="1188619" cy="1371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55" y="2366451"/>
            <a:ext cx="782944" cy="62123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631832" y="727927"/>
            <a:ext cx="2879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Организуйте свою библиотеку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57150" y="340340"/>
            <a:ext cx="3402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NexusSansPro"/>
                <a:cs typeface="NexusSansPro"/>
              </a:rPr>
              <a:t>Что делать после того, как вы обнаружили нужные вам публикации</a:t>
            </a:r>
            <a:r>
              <a:rPr lang="en-US" sz="2200" dirty="0">
                <a:solidFill>
                  <a:schemeClr val="bg1"/>
                </a:solidFill>
                <a:latin typeface="NexusSansPro"/>
                <a:cs typeface="NexusSansPro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62180" y="1457943"/>
            <a:ext cx="3882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Собирайте все ваши статьи из </a:t>
            </a:r>
            <a:r>
              <a:rPr lang="en-US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ScienceDirect</a:t>
            </a:r>
            <a:br>
              <a:rPr lang="en-US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в одном месте </a:t>
            </a:r>
            <a:r>
              <a:rPr lang="en-US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–</a:t>
            </a:r>
            <a:r>
              <a:rPr lang="ru-RU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 выгружайте ссылки и сохраняйте файлы в формате </a:t>
            </a:r>
            <a:r>
              <a:rPr lang="en-US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PDF </a:t>
            </a:r>
            <a:r>
              <a:rPr lang="ru-RU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в </a:t>
            </a:r>
            <a:r>
              <a:rPr lang="ru-RU" sz="1400" b="1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бесплатном </a:t>
            </a:r>
            <a:r>
              <a:rPr lang="ru-RU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менеджере ссылок </a:t>
            </a:r>
            <a:r>
              <a:rPr lang="en-US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Mendeley</a:t>
            </a:r>
            <a:endParaRPr lang="en-US" sz="1400" dirty="0">
              <a:solidFill>
                <a:srgbClr val="474747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63584" y="1458126"/>
            <a:ext cx="3327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EA6B1F"/>
                </a:solidFill>
                <a:latin typeface="NexusSansPro" charset="0"/>
                <a:ea typeface="NexusSansPro" charset="0"/>
                <a:cs typeface="NexusSansPro" charset="0"/>
              </a:rPr>
              <a:t>Mendeley</a:t>
            </a:r>
            <a:r>
              <a:rPr lang="ru-RU" sz="1400" dirty="0" smtClean="0">
                <a:solidFill>
                  <a:srgbClr val="EA6B1F"/>
                </a:solidFill>
                <a:latin typeface="NexusSansPro" charset="0"/>
                <a:ea typeface="NexusSansPro" charset="0"/>
                <a:cs typeface="NexusSansPro" charset="0"/>
              </a:rPr>
              <a:t> поможет вам создать собственную библиотеку с функцией поиска в считанные секунды</a:t>
            </a:r>
            <a:endParaRPr lang="en-US" sz="1400" dirty="0">
              <a:solidFill>
                <a:srgbClr val="EA6B1F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60258" y="1462871"/>
            <a:ext cx="33729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Кроме того, </a:t>
            </a:r>
            <a:r>
              <a:rPr lang="en-US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Mendeley</a:t>
            </a:r>
            <a:r>
              <a:rPr lang="ru-RU" sz="1400" dirty="0" smtClean="0">
                <a:solidFill>
                  <a:srgbClr val="565656"/>
                </a:solidFill>
                <a:latin typeface="NexusSansPro" charset="0"/>
                <a:ea typeface="NexusSansPro" charset="0"/>
                <a:cs typeface="NexusSansPro" charset="0"/>
              </a:rPr>
              <a:t> позволяет с легкостью сотрудничать и развивать деловые связи с другими учеными, что очень важно для групповых проектов</a:t>
            </a:r>
            <a:endParaRPr lang="en-US" sz="1400" dirty="0">
              <a:solidFill>
                <a:srgbClr val="565656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9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3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1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1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8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9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8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8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3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8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100"/>
                            </p:stCondLst>
                            <p:childTnLst>
                              <p:par>
                                <p:cTn id="14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8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900"/>
                            </p:stCondLst>
                            <p:childTnLst>
                              <p:par>
                                <p:cTn id="15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900"/>
                            </p:stCondLst>
                            <p:childTnLst>
                              <p:par>
                                <p:cTn id="1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8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9900"/>
                            </p:stCondLst>
                            <p:childTnLst>
                              <p:par>
                                <p:cTn id="17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8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700"/>
                            </p:stCondLst>
                            <p:childTnLst>
                              <p:par>
                                <p:cTn id="18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8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8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300"/>
                            </p:stCondLst>
                            <p:childTnLst>
                              <p:par>
                                <p:cTn id="19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8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3100"/>
                            </p:stCondLst>
                            <p:childTnLst>
                              <p:par>
                                <p:cTn id="19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8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600"/>
                            </p:stCondLst>
                            <p:childTnLst>
                              <p:par>
                                <p:cTn id="20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8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7" grpId="2"/>
      <p:bldP spid="37" grpId="3"/>
      <p:bldP spid="26" grpId="0"/>
      <p:bldP spid="26" grpId="1"/>
      <p:bldP spid="24" grpId="0"/>
      <p:bldP spid="2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20257</TotalTime>
  <Words>367</Words>
  <Application>Microsoft Office PowerPoint</Application>
  <PresentationFormat>Экран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Nexus Sans Pro</vt:lpstr>
      <vt:lpstr>NexusSansPro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Hilton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Ермилова Диана Борисовна</cp:lastModifiedBy>
  <cp:revision>1483</cp:revision>
  <cp:lastPrinted>2016-05-09T17:58:37Z</cp:lastPrinted>
  <dcterms:created xsi:type="dcterms:W3CDTF">2013-12-12T16:57:18Z</dcterms:created>
  <dcterms:modified xsi:type="dcterms:W3CDTF">2018-08-03T10:57:31Z</dcterms:modified>
</cp:coreProperties>
</file>