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4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7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9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10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11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12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13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15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16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8" r:id="rId5"/>
    <p:sldMasterId id="2147483732" r:id="rId6"/>
    <p:sldMasterId id="2147483765" r:id="rId7"/>
    <p:sldMasterId id="2147483795" r:id="rId8"/>
    <p:sldMasterId id="2147483837" r:id="rId9"/>
    <p:sldMasterId id="2147483849" r:id="rId10"/>
    <p:sldMasterId id="2147483912" r:id="rId11"/>
    <p:sldMasterId id="2147483941" r:id="rId12"/>
    <p:sldMasterId id="2147483953" r:id="rId13"/>
    <p:sldMasterId id="2147483982" r:id="rId14"/>
    <p:sldMasterId id="2147484011" r:id="rId15"/>
    <p:sldMasterId id="2147484040" r:id="rId16"/>
    <p:sldMasterId id="2147484069" r:id="rId17"/>
    <p:sldMasterId id="2147484179" r:id="rId18"/>
    <p:sldMasterId id="2147484191" r:id="rId19"/>
    <p:sldMasterId id="2147484225" r:id="rId20"/>
  </p:sldMasterIdLst>
  <p:notesMasterIdLst>
    <p:notesMasterId r:id="rId50"/>
  </p:notesMasterIdLst>
  <p:handoutMasterIdLst>
    <p:handoutMasterId r:id="rId51"/>
  </p:handoutMasterIdLst>
  <p:sldIdLst>
    <p:sldId id="319" r:id="rId21"/>
    <p:sldId id="364" r:id="rId22"/>
    <p:sldId id="348" r:id="rId23"/>
    <p:sldId id="352" r:id="rId24"/>
    <p:sldId id="351" r:id="rId25"/>
    <p:sldId id="349" r:id="rId26"/>
    <p:sldId id="350" r:id="rId27"/>
    <p:sldId id="362" r:id="rId28"/>
    <p:sldId id="353" r:id="rId29"/>
    <p:sldId id="269" r:id="rId30"/>
    <p:sldId id="365" r:id="rId31"/>
    <p:sldId id="376" r:id="rId32"/>
    <p:sldId id="382" r:id="rId33"/>
    <p:sldId id="367" r:id="rId34"/>
    <p:sldId id="368" r:id="rId35"/>
    <p:sldId id="369" r:id="rId36"/>
    <p:sldId id="377" r:id="rId37"/>
    <p:sldId id="370" r:id="rId38"/>
    <p:sldId id="374" r:id="rId39"/>
    <p:sldId id="375" r:id="rId40"/>
    <p:sldId id="372" r:id="rId41"/>
    <p:sldId id="380" r:id="rId42"/>
    <p:sldId id="381" r:id="rId43"/>
    <p:sldId id="373" r:id="rId44"/>
    <p:sldId id="378" r:id="rId45"/>
    <p:sldId id="379" r:id="rId46"/>
    <p:sldId id="317" r:id="rId47"/>
    <p:sldId id="298" r:id="rId48"/>
    <p:sldId id="36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C22"/>
    <a:srgbClr val="DE0000"/>
    <a:srgbClr val="5D5B55"/>
    <a:srgbClr val="E16C81"/>
    <a:srgbClr val="D48311"/>
    <a:srgbClr val="F4BD71"/>
    <a:srgbClr val="EC9113"/>
    <a:srgbClr val="54C7A8"/>
    <a:srgbClr val="398E6A"/>
    <a:srgbClr val="C65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86" autoAdjust="0"/>
    <p:restoredTop sz="79221" autoAdjust="0"/>
  </p:normalViewPr>
  <p:slideViewPr>
    <p:cSldViewPr snapToGrid="0" snapToObjects="1">
      <p:cViewPr varScale="1">
        <p:scale>
          <a:sx n="69" d="100"/>
          <a:sy n="69" d="100"/>
        </p:scale>
        <p:origin x="7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1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rifono\Desktop\PQDT%20Global%20Federal%20Level%202015\Russian%20PQDT%20usage%20APR16-SEP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FT</a:t>
            </a:r>
            <a:r>
              <a:rPr lang="en-US" baseline="0"/>
              <a:t> &amp; A&amp;I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'Monthly usage'!$C$1</c:f>
              <c:strCache>
                <c:ptCount val="1"/>
                <c:pt idx="0">
                  <c:v>Full Text Articles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'Monthly usage'!$A$2:$A$19</c:f>
              <c:numCache>
                <c:formatCode>mmm\-yy</c:formatCode>
                <c:ptCount val="1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</c:numCache>
            </c:numRef>
          </c:cat>
          <c:val>
            <c:numRef>
              <c:f>'Monthly usage'!$C$2:$C$19</c:f>
              <c:numCache>
                <c:formatCode>_(* #,##0_);_(* \(#,##0\);_(* "-"??_);_(@_)</c:formatCode>
                <c:ptCount val="18"/>
                <c:pt idx="0">
                  <c:v>2204</c:v>
                </c:pt>
                <c:pt idx="1">
                  <c:v>2579</c:v>
                </c:pt>
                <c:pt idx="2">
                  <c:v>2529</c:v>
                </c:pt>
                <c:pt idx="3">
                  <c:v>1589</c:v>
                </c:pt>
                <c:pt idx="4">
                  <c:v>2631</c:v>
                </c:pt>
                <c:pt idx="5">
                  <c:v>2419</c:v>
                </c:pt>
                <c:pt idx="6">
                  <c:v>3753</c:v>
                </c:pt>
                <c:pt idx="7">
                  <c:v>2571</c:v>
                </c:pt>
                <c:pt idx="8">
                  <c:v>2801</c:v>
                </c:pt>
                <c:pt idx="9">
                  <c:v>2010</c:v>
                </c:pt>
                <c:pt idx="10">
                  <c:v>2080</c:v>
                </c:pt>
                <c:pt idx="11">
                  <c:v>3594</c:v>
                </c:pt>
                <c:pt idx="12">
                  <c:v>5478</c:v>
                </c:pt>
                <c:pt idx="13">
                  <c:v>3781</c:v>
                </c:pt>
                <c:pt idx="14">
                  <c:v>3774</c:v>
                </c:pt>
                <c:pt idx="15">
                  <c:v>3824</c:v>
                </c:pt>
                <c:pt idx="16">
                  <c:v>1740</c:v>
                </c:pt>
                <c:pt idx="17">
                  <c:v>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BA-4826-A724-163ECB7023DD}"/>
            </c:ext>
          </c:extLst>
        </c:ser>
        <c:ser>
          <c:idx val="1"/>
          <c:order val="1"/>
          <c:tx>
            <c:strRef>
              <c:f>'Monthly usage'!$D$1</c:f>
              <c:strCache>
                <c:ptCount val="1"/>
                <c:pt idx="0">
                  <c:v>Abstracts &amp; Citations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'Monthly usage'!$A$2:$A$19</c:f>
              <c:numCache>
                <c:formatCode>mmm\-yy</c:formatCode>
                <c:ptCount val="1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</c:numCache>
            </c:numRef>
          </c:cat>
          <c:val>
            <c:numRef>
              <c:f>'Monthly usage'!$D$2:$D$19</c:f>
              <c:numCache>
                <c:formatCode>_(* #,##0_);_(* \(#,##0\);_(* "-"??_);_(@_)</c:formatCode>
                <c:ptCount val="18"/>
                <c:pt idx="0">
                  <c:v>351</c:v>
                </c:pt>
                <c:pt idx="1">
                  <c:v>2208</c:v>
                </c:pt>
                <c:pt idx="2">
                  <c:v>372</c:v>
                </c:pt>
                <c:pt idx="3">
                  <c:v>872</c:v>
                </c:pt>
                <c:pt idx="4">
                  <c:v>574</c:v>
                </c:pt>
                <c:pt idx="5">
                  <c:v>341</c:v>
                </c:pt>
                <c:pt idx="6">
                  <c:v>881</c:v>
                </c:pt>
                <c:pt idx="7">
                  <c:v>641</c:v>
                </c:pt>
                <c:pt idx="8">
                  <c:v>819</c:v>
                </c:pt>
                <c:pt idx="9">
                  <c:v>484</c:v>
                </c:pt>
                <c:pt idx="10">
                  <c:v>711</c:v>
                </c:pt>
                <c:pt idx="11">
                  <c:v>2065</c:v>
                </c:pt>
                <c:pt idx="12">
                  <c:v>1861</c:v>
                </c:pt>
                <c:pt idx="13">
                  <c:v>1628</c:v>
                </c:pt>
                <c:pt idx="14">
                  <c:v>1766</c:v>
                </c:pt>
                <c:pt idx="15">
                  <c:v>1091</c:v>
                </c:pt>
                <c:pt idx="16">
                  <c:v>382</c:v>
                </c:pt>
                <c:pt idx="17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BA-4826-A724-163ECB7023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1707520"/>
        <c:axId val="181709056"/>
      </c:barChart>
      <c:dateAx>
        <c:axId val="1817075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709056"/>
        <c:crosses val="autoZero"/>
        <c:auto val="1"/>
        <c:lblOffset val="100"/>
        <c:baseTimeUnit val="months"/>
      </c:dateAx>
      <c:valAx>
        <c:axId val="18170905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one"/>
        <c:crossAx val="18170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defTabSz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defTabSz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10" indent="-228587" defTabSz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defTabSz="457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defRPr/>
            </a:pPr>
            <a:fld id="{6DBC9321-2DE4-46FE-AB9A-CD97327E7CF6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 eaLnBrk="0" hangingPunct="0">
                <a:defRPr/>
              </a:pPr>
              <a:t>2</a:t>
            </a:fld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85800"/>
            <a:ext cx="6083300" cy="3422650"/>
          </a:xfrm>
          <a:ln/>
        </p:spPr>
      </p:sp>
      <p:sp>
        <p:nvSpPr>
          <p:cNvPr id="13772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Пример: инструкция для авторов, как подготовить рукопись</a:t>
            </a:r>
          </a:p>
        </p:txBody>
      </p:sp>
      <p:sp>
        <p:nvSpPr>
          <p:cNvPr id="1377284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E68E77-660E-4150-94B4-370399C6D0A5}" type="slidenum">
              <a:rPr lang="en-US" altLang="ru-RU">
                <a:solidFill>
                  <a:srgbClr val="FFFFFF"/>
                </a:solidFill>
              </a:rPr>
              <a:pPr/>
              <a:t>15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85800"/>
            <a:ext cx="6083300" cy="3422650"/>
          </a:xfrm>
          <a:ln/>
        </p:spPr>
      </p:sp>
      <p:sp>
        <p:nvSpPr>
          <p:cNvPr id="13783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Так выглядит инструкция – Руководство для авторов. Требования к реферату, к оформлению изображений, ссылок, сносок и т.д.</a:t>
            </a:r>
          </a:p>
        </p:txBody>
      </p:sp>
      <p:sp>
        <p:nvSpPr>
          <p:cNvPr id="1378308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CF41F6-3DB6-4125-9B0A-BA9E4135A0C4}" type="slidenum">
              <a:rPr lang="en-US" altLang="ru-RU">
                <a:solidFill>
                  <a:srgbClr val="FFFFFF"/>
                </a:solidFill>
              </a:rPr>
              <a:pPr/>
              <a:t>16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85800"/>
            <a:ext cx="6083300" cy="3422650"/>
          </a:xfrm>
          <a:ln/>
        </p:spPr>
      </p:sp>
      <p:sp>
        <p:nvSpPr>
          <p:cNvPr id="13793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В разделе для авторов есть пример авторского договора, который заключает автор с </a:t>
            </a:r>
            <a:r>
              <a:rPr lang="en-US" smtClean="0"/>
              <a:t>PQ</a:t>
            </a:r>
            <a:r>
              <a:rPr lang="ru-RU" smtClean="0"/>
              <a:t>. Для США, и для др. стран</a:t>
            </a:r>
          </a:p>
        </p:txBody>
      </p:sp>
      <p:sp>
        <p:nvSpPr>
          <p:cNvPr id="1379332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0270BA-2B87-4754-ACFA-DE6902990180}" type="slidenum">
              <a:rPr lang="en-US" altLang="ru-RU">
                <a:solidFill>
                  <a:srgbClr val="FFFFFF"/>
                </a:solidFill>
              </a:rPr>
              <a:pPr/>
              <a:t>17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3B01-1251-B743-8067-38DFD1C09E9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9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AEC412-61AA-4915-8E07-A835D2CFE48A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dirty="0" smtClean="0"/>
              <a:t>Есть специальная платформа </a:t>
            </a:r>
            <a:r>
              <a:rPr lang="ru-RU" altLang="en-US" dirty="0" err="1" smtClean="0"/>
              <a:t>Проквеста</a:t>
            </a:r>
            <a:r>
              <a:rPr lang="ru-RU" altLang="en-US" dirty="0" smtClean="0"/>
              <a:t> - </a:t>
            </a:r>
            <a:r>
              <a:rPr lang="en-GB" sz="1200" dirty="0" smtClean="0"/>
              <a:t>ETD</a:t>
            </a:r>
            <a:r>
              <a:rPr lang="ru-RU" sz="1200" dirty="0" smtClean="0"/>
              <a:t> </a:t>
            </a:r>
            <a:r>
              <a:rPr lang="en-GB" sz="1200" dirty="0" smtClean="0"/>
              <a:t> Administrator</a:t>
            </a:r>
            <a:r>
              <a:rPr lang="ru-RU" altLang="en-US" dirty="0" smtClean="0"/>
              <a:t>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8821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90A411-3580-4DE5-86F7-2D6ECB62F651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>
              <a:spcBef>
                <a:spcPts val="450"/>
              </a:spcBef>
              <a:defRPr/>
            </a:pPr>
            <a:endParaRPr lang="en-IN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53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A6D2F-B1FE-45DF-A6F5-A7AECCBF326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65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5AAB8-E3D6-4B30-AEB2-41F507C00402}" type="slidenum">
              <a:rPr lang="en-US" smtClean="0">
                <a:ea typeface="MS PGothic" pitchFamily="34" charset="-128"/>
              </a:rPr>
              <a:pPr/>
              <a:t>22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436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B1F3D8B1-B78B-4E81-AA7C-04A5C03BA17F}" type="slidenum">
              <a:rPr lang="en-US" altLang="en-US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B6A23-1367-47D6-A1BD-D5ED7234C07D}" type="slidenum">
              <a:rPr lang="en-US">
                <a:solidFill>
                  <a:prstClr val="black"/>
                </a:solidFill>
                <a:ea typeface="MS PGothic" pitchFamily="34" charset="-128"/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altLang="ru-RU" dirty="0" smtClean="0"/>
          </a:p>
          <a:p>
            <a:pPr defTabSz="914400"/>
            <a:endParaRPr lang="en-US" altLang="ru-RU" dirty="0" smtClean="0"/>
          </a:p>
          <a:p>
            <a:pPr defTabSz="914400"/>
            <a:endParaRPr lang="en-US" altLang="ru-RU" dirty="0" smtClean="0"/>
          </a:p>
          <a:p>
            <a:pPr defTabSz="914400"/>
            <a:endParaRPr lang="en-US" altLang="ru-RU" dirty="0" smtClean="0"/>
          </a:p>
          <a:p>
            <a:pPr defTabSz="914400"/>
            <a:r>
              <a:rPr lang="en-US" altLang="ru-RU" dirty="0" smtClean="0"/>
              <a:t>Each dissertation published since July 1980 includes a 350-word abstract written by the author. Master's theses published since 1988 include 150-word abstracts. Simple bibliographic citations are available for dissertations dating from 1637. Where available, PQDT — Full Text provides 24-page previews of dissertations and theses.</a:t>
            </a:r>
          </a:p>
          <a:p>
            <a:pPr defTabSz="914400"/>
            <a:endParaRPr lang="en-IN" altLang="ru-RU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EE9807-619E-4F04-AD83-4DBA3A55CAFF}" type="slidenum">
              <a:rPr lang="en-GB" altLang="ru-RU">
                <a:solidFill>
                  <a:prstClr val="black"/>
                </a:solidFill>
              </a:rPr>
              <a:pPr/>
              <a:t>3</a:t>
            </a:fld>
            <a:endParaRPr lang="en-GB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5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6D3E34-E4F3-45B0-BE8F-3836CB95214E}" type="slidenum">
              <a:rPr lang="en-US" altLang="ru-RU">
                <a:solidFill>
                  <a:prstClr val="black"/>
                </a:solidFill>
              </a:rPr>
              <a:pPr/>
              <a:t>6</a:t>
            </a:fld>
            <a:endParaRPr lang="en-US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76F436-E3AD-451C-84E6-59D6CF006EAD}" type="slidenum">
              <a:rPr lang="en-US" altLang="ru-RU">
                <a:solidFill>
                  <a:prstClr val="black"/>
                </a:solidFill>
              </a:rPr>
              <a:pPr/>
              <a:t>7</a:t>
            </a:fld>
            <a:endParaRPr lang="en-US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2629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8C3A3F7A-27F3-4FF3-925A-BC2874AD6233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defRPr/>
              </a:pPr>
              <a:t>12</a:t>
            </a:fld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5AAB8-E3D6-4B30-AEB2-41F507C00402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/>
              <a:t>13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43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5AAB8-E3D6-4B30-AEB2-41F507C00402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/>
              <a:t>14</a:t>
            </a:fld>
            <a:endParaRPr lang="en-US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43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emf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emf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emf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emf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emf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emf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emf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emf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1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emf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emf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emf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2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2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2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2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emf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emf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emf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emf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3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3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3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4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4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4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4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4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6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6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6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6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7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7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7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7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85"/>
            <a:ext cx="10973119" cy="68990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Q 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388602"/>
            <a:ext cx="8461441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Insert Q&amp;A instruction text here.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1" y="388602"/>
            <a:ext cx="8461443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</a:t>
            </a:r>
            <a:r>
              <a:rPr lang="en-US"/>
              <a:t>Q&amp;A instruction </a:t>
            </a:r>
            <a:r>
              <a:rPr lang="en-US" dirty="0"/>
              <a:t>text here.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" y="4030392"/>
            <a:ext cx="12192000" cy="11572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spc="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" y="0"/>
            <a:ext cx="12191999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" y="1688584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961084"/>
            <a:ext cx="12190268" cy="1107996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21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8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36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8" y="4394646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  <a:lvl2pPr marL="3429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76" y="5479244"/>
            <a:ext cx="2750053" cy="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02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1383" y="164638"/>
            <a:ext cx="11606321" cy="672075"/>
          </a:xfrm>
        </p:spPr>
        <p:txBody>
          <a:bodyPr>
            <a:noAutofit/>
          </a:bodyPr>
          <a:lstStyle>
            <a:lvl1pPr algn="l">
              <a:defRPr sz="3733" b="1">
                <a:solidFill>
                  <a:srgbClr val="5E7076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1383" y="1892829"/>
            <a:ext cx="11606321" cy="403244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5E707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7381" y="6213309"/>
            <a:ext cx="2016224" cy="288032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10608518" y="6117323"/>
            <a:ext cx="1429191" cy="48005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solidFill>
                  <a:prstClr val="white"/>
                </a:solidFill>
              </a:rPr>
              <a:t>spbu.ru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8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рывающ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506757" y="6117323"/>
            <a:ext cx="1429191" cy="48005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prstClr val="white"/>
                </a:solidFill>
              </a:rPr>
              <a:t>spbu.ru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1372" y="1508790"/>
            <a:ext cx="11425269" cy="480053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5E707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27915" y="5253228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5E7076"/>
                </a:solidFill>
                <a:latin typeface="Calibri Light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090612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18360" cy="8038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24" y="3469962"/>
            <a:ext cx="10151167" cy="69762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846477"/>
            <a:ext cx="10151167" cy="52677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1109" y="4239863"/>
            <a:ext cx="10150475" cy="309563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" y="0"/>
            <a:ext cx="12191999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" y="1546761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Ver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49" y="2489009"/>
            <a:ext cx="6460435" cy="13302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149" y="4692677"/>
            <a:ext cx="6460435" cy="526774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11149" y="4031631"/>
            <a:ext cx="6460435" cy="309563"/>
          </a:xfrm>
        </p:spPr>
        <p:txBody>
          <a:bodyPr>
            <a:noAutofit/>
          </a:bodyPr>
          <a:lstStyle>
            <a:lvl1pPr marL="0" indent="0" algn="l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" y="0"/>
            <a:ext cx="42291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" y="3275115"/>
            <a:ext cx="42440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664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2800" cy="68531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85"/>
            <a:ext cx="10973119" cy="68990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Q 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388602"/>
            <a:ext cx="8461441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Insert Q&amp;A instruction text here.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1" y="388602"/>
            <a:ext cx="8461443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</a:t>
            </a:r>
            <a:r>
              <a:rPr lang="en-US"/>
              <a:t>Q&amp;A instruction </a:t>
            </a:r>
            <a:r>
              <a:rPr lang="en-US" dirty="0"/>
              <a:t>text here.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" y="4030392"/>
            <a:ext cx="12192000" cy="11572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spc="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" y="0"/>
            <a:ext cx="12191999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" y="1688584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961084"/>
            <a:ext cx="12190268" cy="1107996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21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8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36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8" y="4394646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  <a:lvl2pPr marL="3429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76" y="5479244"/>
            <a:ext cx="2750053" cy="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1383" y="164638"/>
            <a:ext cx="11606321" cy="672075"/>
          </a:xfrm>
        </p:spPr>
        <p:txBody>
          <a:bodyPr>
            <a:noAutofit/>
          </a:bodyPr>
          <a:lstStyle>
            <a:lvl1pPr algn="l">
              <a:defRPr sz="3733" b="1">
                <a:solidFill>
                  <a:srgbClr val="5E7076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1383" y="1892829"/>
            <a:ext cx="11606321" cy="403244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5E707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7381" y="6213309"/>
            <a:ext cx="2016224" cy="288032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10608518" y="6117323"/>
            <a:ext cx="1429191" cy="48005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solidFill>
                  <a:prstClr val="white"/>
                </a:solidFill>
              </a:rPr>
              <a:t>spbu.ru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8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рывающ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506757" y="6117323"/>
            <a:ext cx="1429191" cy="48005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prstClr val="white"/>
                </a:solidFill>
              </a:rPr>
              <a:t>spbu.ru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1372" y="1508790"/>
            <a:ext cx="11425269" cy="480053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5E707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27915" y="5253228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5E7076"/>
                </a:solidFill>
                <a:latin typeface="Calibri Light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090612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81366-4A30-48D6-A967-AB23C8F12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278B-40C8-42DD-9976-27EFDFEA0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ED55-DFC3-4C35-8157-5C39AEB8E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A3E80-8349-4C97-9007-01EBABDC2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F08F4-ED74-4C66-8B4C-E17A989CE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A9DE-3344-4C88-BC81-9B90CA68C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BD3F5-8BFF-4B43-A7F4-06DF5624A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B7AC9-FAA7-4D81-A4B5-37A5425DD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B2215-04F1-4ADF-8AB9-9410B2FE5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1551-3FEB-4621-94B9-EFF40753D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18BE3-A13A-4F55-86E8-2D36DB28F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1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1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1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1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1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1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D91935">
                  <a:lumMod val="75000"/>
                </a:srgbClr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D91935">
                  <a:lumMod val="75000"/>
                </a:srgbClr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7" y="6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955AA1E-E13C-470B-9AD0-2B43EA7D0BA0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12/14/2017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leo Regular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43DDC9D-99AC-4D1B-99D6-B081B177CED9}" type="slidenum">
              <a:rPr lang="en-US" altLang="ru-RU" smtClean="0">
                <a:solidFill>
                  <a:prstClr val="black"/>
                </a:solidFill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5463" y="388938"/>
            <a:ext cx="11281833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57337" y="4246899"/>
            <a:ext cx="5950963" cy="1656079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707287" y="6419850"/>
            <a:ext cx="484716" cy="438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ea typeface="Open Sans Semibold"/>
                <a:cs typeface="Open Sans Semibold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5376D8AA-24D4-4719-BFE7-C675162719D5}" type="slidenum">
              <a:rPr lang="en-US" smtClean="0">
                <a:solidFill>
                  <a:prstClr val="black"/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18360" cy="8038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24" y="3469962"/>
            <a:ext cx="10151167" cy="69762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846477"/>
            <a:ext cx="10151167" cy="52677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1109" y="4239863"/>
            <a:ext cx="10150475" cy="309563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" y="0"/>
            <a:ext cx="12191999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" y="1546761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Ver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49" y="2489009"/>
            <a:ext cx="6460435" cy="13302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149" y="4692677"/>
            <a:ext cx="6460435" cy="526774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11149" y="4031631"/>
            <a:ext cx="6460435" cy="309563"/>
          </a:xfrm>
        </p:spPr>
        <p:txBody>
          <a:bodyPr>
            <a:noAutofit/>
          </a:bodyPr>
          <a:lstStyle>
            <a:lvl1pPr marL="0" indent="0" algn="l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" y="0"/>
            <a:ext cx="42291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" y="3275115"/>
            <a:ext cx="42440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664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18360" cy="8038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2800" cy="68531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85"/>
            <a:ext cx="10973119" cy="68990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Q 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Q 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388602"/>
            <a:ext cx="8461441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Insert Q&amp;A instruction text here.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1" y="388602"/>
            <a:ext cx="8461443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</a:t>
            </a:r>
            <a:r>
              <a:rPr lang="en-US"/>
              <a:t>Q&amp;A instruction </a:t>
            </a:r>
            <a:r>
              <a:rPr lang="en-US" dirty="0"/>
              <a:t>text here.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" y="4030392"/>
            <a:ext cx="12192000" cy="11572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spc="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" y="0"/>
            <a:ext cx="12191999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" y="1688584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961084"/>
            <a:ext cx="12190268" cy="1107996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21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8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36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8" y="4394646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  <a:lvl2pPr marL="3429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76" y="5479244"/>
            <a:ext cx="2750053" cy="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028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9DF5-48EF-421A-B32A-A439A0FE19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A379-E83B-4A78-B9FF-CF68246AA2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38BE-B76F-492F-8E03-992066136F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17" y="1423988"/>
            <a:ext cx="507576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383" y="1423988"/>
            <a:ext cx="507576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8D06-5822-4E22-ADBD-FD13261115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D941-BE8F-4606-9505-C3E1577FF0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D593-6EC2-408C-918F-1872B365263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CAC8-B334-499B-9738-DEBCA1B4C7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388602"/>
            <a:ext cx="8461441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Insert Q&amp;A instruction text here.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E2F2-60D3-48AC-A382-518862068C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E050-20CB-4936-9A2C-4A38AC656F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215F-4E85-4862-A9A3-2A469A5502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53453" y="146050"/>
            <a:ext cx="2715683" cy="5919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1" y="146050"/>
            <a:ext cx="7943851" cy="5919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74B1-429D-435F-B882-76DAAB5BA4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18360" cy="8038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24" y="3469962"/>
            <a:ext cx="10151167" cy="69762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846477"/>
            <a:ext cx="10151167" cy="52677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1109" y="4239863"/>
            <a:ext cx="10150475" cy="309563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" y="0"/>
            <a:ext cx="12191999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" y="1546761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Ver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49" y="2489009"/>
            <a:ext cx="6460435" cy="13302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149" y="4692677"/>
            <a:ext cx="6460435" cy="526774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11149" y="4031631"/>
            <a:ext cx="6460435" cy="309563"/>
          </a:xfrm>
        </p:spPr>
        <p:txBody>
          <a:bodyPr>
            <a:noAutofit/>
          </a:bodyPr>
          <a:lstStyle>
            <a:lvl1pPr marL="0" indent="0" algn="l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" y="0"/>
            <a:ext cx="42291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" y="3275115"/>
            <a:ext cx="42440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664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2800" cy="68531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1" y="388602"/>
            <a:ext cx="8461443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</a:t>
            </a:r>
            <a:r>
              <a:rPr lang="en-US"/>
              <a:t>Q&amp;A instruction </a:t>
            </a:r>
            <a:r>
              <a:rPr lang="en-US" dirty="0"/>
              <a:t>text here.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85"/>
            <a:ext cx="10973119" cy="68990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" y="4030392"/>
            <a:ext cx="12192000" cy="11572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spc="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" y="0"/>
            <a:ext cx="12191999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" y="1688584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Q 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388602"/>
            <a:ext cx="8461441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Insert Q&amp;A instruction text here.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1" y="388602"/>
            <a:ext cx="8461443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</a:t>
            </a:r>
            <a:r>
              <a:rPr lang="en-US"/>
              <a:t>Q&amp;A instruction </a:t>
            </a:r>
            <a:r>
              <a:rPr lang="en-US" dirty="0"/>
              <a:t>text here.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" y="4030392"/>
            <a:ext cx="12192000" cy="11572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spc="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" y="0"/>
            <a:ext cx="12191999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" y="1688584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961084"/>
            <a:ext cx="12190268" cy="1107996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21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961084"/>
            <a:ext cx="12190268" cy="1107996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21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0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8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36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8" y="4394646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  <a:lvl2pPr marL="3429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76" y="5479244"/>
            <a:ext cx="2750053" cy="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028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18360" cy="8038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24" y="3469962"/>
            <a:ext cx="10151167" cy="69762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846477"/>
            <a:ext cx="10151167" cy="52677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1109" y="4239863"/>
            <a:ext cx="10150475" cy="309563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" y="0"/>
            <a:ext cx="12191999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" y="1546761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Ver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49" y="2489009"/>
            <a:ext cx="6460435" cy="13302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149" y="4692677"/>
            <a:ext cx="6460435" cy="526774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11149" y="4031631"/>
            <a:ext cx="6460435" cy="309563"/>
          </a:xfrm>
        </p:spPr>
        <p:txBody>
          <a:bodyPr>
            <a:noAutofit/>
          </a:bodyPr>
          <a:lstStyle>
            <a:lvl1pPr marL="0" indent="0" algn="l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" y="0"/>
            <a:ext cx="42291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" y="3275115"/>
            <a:ext cx="42440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664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2800" cy="68531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85"/>
            <a:ext cx="10973119" cy="68990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8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36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8" y="4394646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  <a:lvl2pPr marL="3429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76" y="5479244"/>
            <a:ext cx="2750053" cy="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02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Q 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388602"/>
            <a:ext cx="8461441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Insert Q&amp;A instruction text here.</a:t>
            </a: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1" y="388602"/>
            <a:ext cx="8461443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</a:t>
            </a:r>
            <a:r>
              <a:rPr lang="en-US"/>
              <a:t>Q&amp;A instruction </a:t>
            </a:r>
            <a:r>
              <a:rPr lang="en-US" dirty="0"/>
              <a:t>text here.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" y="4030392"/>
            <a:ext cx="12192000" cy="11572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spc="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" y="0"/>
            <a:ext cx="12191999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" y="1688584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</p15:sldGuideLst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961084"/>
            <a:ext cx="12190268" cy="1107996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21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8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36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8" y="4394646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  <a:lvl2pPr marL="3429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76" y="5479244"/>
            <a:ext cx="2750053" cy="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028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18360" cy="8038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24" y="3469962"/>
            <a:ext cx="10151167" cy="69762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846477"/>
            <a:ext cx="10151167" cy="52677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1109" y="4239863"/>
            <a:ext cx="10150475" cy="309563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" y="0"/>
            <a:ext cx="12191999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" y="1546761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Ver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49" y="2489009"/>
            <a:ext cx="6460435" cy="13302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149" y="4692677"/>
            <a:ext cx="6460435" cy="526774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11149" y="4031631"/>
            <a:ext cx="6460435" cy="309563"/>
          </a:xfrm>
        </p:spPr>
        <p:txBody>
          <a:bodyPr>
            <a:noAutofit/>
          </a:bodyPr>
          <a:lstStyle>
            <a:lvl1pPr marL="0" indent="0" algn="l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" y="0"/>
            <a:ext cx="42291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" y="3275115"/>
            <a:ext cx="42440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664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2800" cy="68531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85"/>
            <a:ext cx="10973119" cy="68990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24" y="3469962"/>
            <a:ext cx="10151167" cy="69762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846477"/>
            <a:ext cx="10151167" cy="52677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1109" y="4239863"/>
            <a:ext cx="10150475" cy="309563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" y="0"/>
            <a:ext cx="12191999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" y="1546761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Q 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388602"/>
            <a:ext cx="8461441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Insert Q&amp;A instruction text here.</a:t>
            </a: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1" y="388602"/>
            <a:ext cx="8461443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</a:t>
            </a:r>
            <a:r>
              <a:rPr lang="en-US"/>
              <a:t>Q&amp;A instruction </a:t>
            </a:r>
            <a:r>
              <a:rPr lang="en-US" dirty="0"/>
              <a:t>text here.</a:t>
            </a: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" y="4030392"/>
            <a:ext cx="12192000" cy="11572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spc="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" y="0"/>
            <a:ext cx="12191999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" y="1688584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961084"/>
            <a:ext cx="12190268" cy="1107996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21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8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36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8" y="4394646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  <a:lvl2pPr marL="3429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76" y="5479244"/>
            <a:ext cx="2750053" cy="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028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рывающ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506757" y="6117323"/>
            <a:ext cx="1429191" cy="48005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prstClr val="white"/>
                </a:solidFill>
              </a:rPr>
              <a:t>spbu.ru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1372" y="1508790"/>
            <a:ext cx="11425269" cy="480053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5E707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27915" y="5253228"/>
            <a:ext cx="153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5E7076"/>
                </a:solidFill>
                <a:latin typeface="Calibri Light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40906120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18360" cy="8038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24" y="3469962"/>
            <a:ext cx="10151167" cy="69762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846477"/>
            <a:ext cx="10151167" cy="52677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1109" y="4239863"/>
            <a:ext cx="10150475" cy="309563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" y="0"/>
            <a:ext cx="12191999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" y="1546761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Ver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49" y="2489009"/>
            <a:ext cx="6460435" cy="13302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149" y="4692677"/>
            <a:ext cx="6460435" cy="526774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11149" y="4031631"/>
            <a:ext cx="6460435" cy="309563"/>
          </a:xfrm>
        </p:spPr>
        <p:txBody>
          <a:bodyPr>
            <a:noAutofit/>
          </a:bodyPr>
          <a:lstStyle>
            <a:lvl1pPr marL="0" indent="0" algn="l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" y="0"/>
            <a:ext cx="42291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" y="3275115"/>
            <a:ext cx="42440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664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2800" cy="68531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85"/>
            <a:ext cx="10973119" cy="68990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No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87"/>
            <a:ext cx="10155803" cy="438091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96"/>
            <a:ext cx="10973119" cy="689903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" y="2474896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>
                    <a:lumMod val="95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Q 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388602"/>
            <a:ext cx="8461441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Insert Q&amp;A instruction text here.</a:t>
            </a: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1" y="388602"/>
            <a:ext cx="8461443" cy="64693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3" y="4305300"/>
            <a:ext cx="6615596" cy="17780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</a:t>
            </a:r>
            <a:r>
              <a:rPr lang="en-US"/>
              <a:t>Q&amp;A instruction </a:t>
            </a:r>
            <a:r>
              <a:rPr lang="en-US" dirty="0"/>
              <a:t>text here.</a:t>
            </a: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" y="4030392"/>
            <a:ext cx="12192000" cy="11572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spc="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" y="0"/>
            <a:ext cx="12191999" cy="374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" y="1688584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-Q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961084"/>
            <a:ext cx="12190268" cy="1107996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21"/>
            <a:ext cx="483704" cy="437807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8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36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8" y="4394646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  <a:defRPr sz="1800" b="1" i="0" spc="-30" baseline="0">
                <a:latin typeface="+mn-lt"/>
                <a:ea typeface="Open Sans Semibold" charset="0"/>
                <a:cs typeface="Open Sans Semibol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500" b="0" i="1">
                <a:latin typeface="+mj-lt"/>
                <a:ea typeface="Open Sans Light" charset="0"/>
                <a:cs typeface="Open Sans Light" charset="0"/>
              </a:defRPr>
            </a:lvl1pPr>
            <a:lvl2pPr marL="3429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6858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0287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371600" indent="0" algn="ctr">
              <a:buNone/>
              <a:defRPr sz="15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76" y="5479244"/>
            <a:ext cx="2750053" cy="7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028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8176394" y="3828156"/>
            <a:ext cx="1681239" cy="12609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704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460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13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65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417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11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8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_PQ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8578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09122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197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7554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568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85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651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213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3276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910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943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927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394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299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6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928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2970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718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3899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586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567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2578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618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365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8038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648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403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320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548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929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90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117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7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51236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894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0617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41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155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4829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790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737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Ver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49" y="2489009"/>
            <a:ext cx="6460435" cy="13302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149" y="4692677"/>
            <a:ext cx="6460435" cy="526774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11149" y="4031631"/>
            <a:ext cx="6460435" cy="309563"/>
          </a:xfrm>
        </p:spPr>
        <p:txBody>
          <a:bodyPr>
            <a:noAutofit/>
          </a:bodyPr>
          <a:lstStyle>
            <a:lvl1pPr marL="0" indent="0" algn="l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" y="0"/>
            <a:ext cx="42291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" y="3275115"/>
            <a:ext cx="42440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664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849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635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9034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604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186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952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218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9726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0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0246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02574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13082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21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207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068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330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1877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532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8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184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377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692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109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4974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87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0073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1546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4850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2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377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4421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040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762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73335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508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8191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7196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9883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4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1979040" y="1572988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6901797" y="-11739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365889" y="4081250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1" y="411845"/>
            <a:ext cx="9388779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414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-3272397" y="-1084512"/>
            <a:ext cx="10590016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7010653" y="-2126423"/>
            <a:ext cx="6201467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7583727" y="2744628"/>
            <a:ext cx="798363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084" y="3982349"/>
            <a:ext cx="103632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63084" y="5411488"/>
            <a:ext cx="103632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" y="451689"/>
            <a:ext cx="734031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9216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12192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503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12192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5130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9372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2"/>
            <a:ext cx="103632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4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03720" y="2680370"/>
            <a:ext cx="5535813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-2060787" y="-2333357"/>
            <a:ext cx="9920192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151367" y="-1147648"/>
            <a:ext cx="4753375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97994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9933285"/>
              </p:ext>
            </p:ext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0" y="-18775"/>
            <a:ext cx="12192000" cy="102624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480" tIns="54738" rIns="109480" bIns="5473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8566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900" b="1" kern="0">
              <a:solidFill>
                <a:prstClr val="white">
                  <a:lumMod val="95000"/>
                </a:prstClr>
              </a:solidFill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7"/>
            <a:ext cx="10972800" cy="852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92085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12/14/2017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31360" y="6592424"/>
            <a:ext cx="5937981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155113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5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7"/>
            <a:ext cx="9468733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92085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12/14/2017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31360" y="6592424"/>
            <a:ext cx="5937981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155113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6759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7"/>
            <a:ext cx="9468733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92085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12/14/2017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31360" y="6592424"/>
            <a:ext cx="5937981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155113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5500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325"/>
            <a:ext cx="12192000" cy="685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92085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12/14/2017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155113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7"/>
            <a:ext cx="9468733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53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09600" y="1356631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92085" y="6592424"/>
            <a:ext cx="28448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12/14/2017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31360" y="6592424"/>
            <a:ext cx="5937981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155113" y="6592424"/>
            <a:ext cx="28448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197600" y="1357313"/>
            <a:ext cx="53848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"/>
            <a:ext cx="9468733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2039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09600" y="1356631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92085" y="6592424"/>
            <a:ext cx="28448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12/14/2017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31360" y="6592424"/>
            <a:ext cx="5937981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155113" y="6592424"/>
            <a:ext cx="28448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197600" y="1357313"/>
            <a:ext cx="53848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"/>
            <a:ext cx="9468733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90541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92085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12/14/2017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31360" y="6592424"/>
            <a:ext cx="5937981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155113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35"/>
            <a:ext cx="12192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12192000" cy="5339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"/>
            <a:ext cx="9468733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215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536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35"/>
            <a:ext cx="12192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92085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>
                <a:solidFill>
                  <a:srgbClr val="000000"/>
                </a:solidFill>
              </a:rPr>
              <a:pPr/>
              <a:t>12/14/2017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360" y="6592424"/>
            <a:ext cx="5937981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113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72769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91965-2896-4A43-9475-723E0E758E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9DF5-48EF-421A-B32A-A439A0FE19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A379-E83B-4A78-B9FF-CF68246AA23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38BE-B76F-492F-8E03-992066136F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13" y="1423988"/>
            <a:ext cx="507576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379" y="1423988"/>
            <a:ext cx="507576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8D06-5822-4E22-ADBD-FD13261115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D941-BE8F-4606-9505-C3E1577FF0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D91935">
                  <a:lumMod val="75000"/>
                </a:srgbClr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D91935">
                  <a:lumMod val="75000"/>
                </a:srgbClr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D593-6EC2-408C-918F-1872B365263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CAC8-B334-499B-9738-DEBCA1B4C7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E2F2-60D3-48AC-A382-518862068C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E050-20CB-4936-9A2C-4A38AC656F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215F-4E85-4862-A9A3-2A469A5502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53453" y="146050"/>
            <a:ext cx="2715683" cy="5919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1" y="146050"/>
            <a:ext cx="7943851" cy="5919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74B1-429D-435F-B882-76DAAB5BA4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435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4705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408435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14400" y="5074705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5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05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5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05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5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05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5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05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3" y="1096970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3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D91935">
                  <a:lumMod val="75000"/>
                </a:srgbClr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D91935">
                  <a:lumMod val="75000"/>
                </a:srgbClr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93" y="1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023CD56-E139-44C8-A077-6CE2AF811E8E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12/14/2017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34042BE-6D8D-4F0D-BBB9-490F982B75AF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7203017" y="2679700"/>
            <a:ext cx="5537200" cy="41529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-2061633" y="-2333625"/>
            <a:ext cx="9920817" cy="7440613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/>
          <p:nvPr userDrawn="1"/>
        </p:nvSpPr>
        <p:spPr>
          <a:xfrm>
            <a:off x="8151293" y="-1147763"/>
            <a:ext cx="4754033" cy="3565526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10" descr="Footer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5"/>
            <a:ext cx="10363200" cy="2193727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5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Q_hea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/>
          <p:nvPr userDrawn="1"/>
        </p:nvSpPr>
        <p:spPr>
          <a:xfrm>
            <a:off x="0" y="852488"/>
            <a:ext cx="12192000" cy="619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29"/>
            <a:ext cx="12192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12192000" cy="533921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1600" y="6553200"/>
            <a:ext cx="2540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58C3D70-23D9-4CD7-854B-716C60707504}" type="datetime1">
              <a:rPr lang="en-US" smtClean="0"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12/14/2017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30556" y="6592901"/>
            <a:ext cx="5939367" cy="255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550400" y="6553200"/>
            <a:ext cx="2540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5301EBC-2B4D-4A14-A4F5-56F0E88961BE}" type="slidenum">
              <a:rPr lang="en-US" smtClean="0"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4354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4693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4084354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14400" y="5074693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54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693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54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693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54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693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1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54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693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" y="1096964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0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" y="1096964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0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" y="1096964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0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" y="1096964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0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" y="1096964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0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" y="1096964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0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D91935">
                  <a:lumMod val="75000"/>
                </a:srgbClr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D91935">
                  <a:lumMod val="75000"/>
                </a:srgbClr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685" y="0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023CD56-E139-44C8-A077-6CE2AF811E8E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12/14/2017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34042BE-6D8D-4F0D-BBB9-490F982B75AF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7203017" y="2679700"/>
            <a:ext cx="5537200" cy="41529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-2061633" y="-2333625"/>
            <a:ext cx="9920817" cy="7440613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/>
          <p:nvPr userDrawn="1"/>
        </p:nvSpPr>
        <p:spPr>
          <a:xfrm>
            <a:off x="8151285" y="-1147763"/>
            <a:ext cx="4754033" cy="3565526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10" descr="Footer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14"/>
            <a:ext cx="10363200" cy="2193727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5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Q_hea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/>
          <p:nvPr userDrawn="1"/>
        </p:nvSpPr>
        <p:spPr>
          <a:xfrm>
            <a:off x="0" y="852488"/>
            <a:ext cx="12192000" cy="619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7"/>
            <a:ext cx="12192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12192000" cy="533921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1600" y="6553200"/>
            <a:ext cx="2540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58C3D70-23D9-4CD7-854B-716C60707504}" type="datetime1">
              <a:rPr lang="en-US" smtClean="0"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12/14/2017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30551" y="6592889"/>
            <a:ext cx="5939367" cy="255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550400" y="6553200"/>
            <a:ext cx="2540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5301EBC-2B4D-4A14-A4F5-56F0E88961BE}" type="slidenum">
              <a:rPr lang="en-US" smtClean="0"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44D2728-9A04-4237-A634-4C95E08EFE77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12/14/2017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760AD16-ADE1-476A-9E7F-DCC9640A611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2800" cy="68531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7203017" y="2679700"/>
            <a:ext cx="5537200" cy="41529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-2061633" y="-2333625"/>
            <a:ext cx="9920817" cy="7440613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/>
          <p:nvPr userDrawn="1"/>
        </p:nvSpPr>
        <p:spPr>
          <a:xfrm>
            <a:off x="8151301" y="-1147763"/>
            <a:ext cx="4754033" cy="3565526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10" descr="Footer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695920"/>
            <a:ext cx="10363200" cy="2193727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96605"/>
            <a:ext cx="103632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Q_hea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/>
          <p:nvPr userDrawn="1"/>
        </p:nvSpPr>
        <p:spPr>
          <a:xfrm>
            <a:off x="0" y="852488"/>
            <a:ext cx="12192000" cy="619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41"/>
            <a:ext cx="12192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12192000" cy="533921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1600" y="6553200"/>
            <a:ext cx="2540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3CE41D-8B9F-423D-A2F0-21282ED5B281}" type="datetime1">
              <a:rPr lang="en-US" smtClean="0"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12/14/2017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30567" y="6592913"/>
            <a:ext cx="5939367" cy="255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9550400" y="6553200"/>
            <a:ext cx="2540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3FA6B6E-9D3B-4701-B4E2-27591D15D798}" type="slidenum">
              <a:rPr lang="en-US" smtClean="0"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flipH="1">
            <a:off x="0" y="2233624"/>
            <a:ext cx="12192000" cy="462438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2116138"/>
            <a:ext cx="12192000" cy="47418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ectangle 4"/>
          <p:cNvSpPr/>
          <p:nvPr userDrawn="1"/>
        </p:nvSpPr>
        <p:spPr>
          <a:xfrm>
            <a:off x="0" y="2560638"/>
            <a:ext cx="12192000" cy="429736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443653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084367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5074717"/>
            <a:ext cx="103632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 flipH="1">
            <a:off x="15" y="1096971"/>
            <a:ext cx="12206817" cy="483552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15" y="811213"/>
            <a:ext cx="12206817" cy="490220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" y="1423988"/>
            <a:ext cx="12206817" cy="4849812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970446"/>
            <a:ext cx="103632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D91935">
                  <a:lumMod val="75000"/>
                </a:srgbClr>
              </a:solidFill>
              <a:latin typeface="Aleo Regular"/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D91935">
                  <a:lumMod val="75000"/>
                </a:srgbClr>
              </a:solidFill>
              <a:latin typeface="Aleo Regular"/>
            </a:endParaRPr>
          </a:p>
        </p:txBody>
      </p:sp>
      <p:pic>
        <p:nvPicPr>
          <p:cNvPr id="6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5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No 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32" y="872785"/>
            <a:ext cx="10973119" cy="68990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6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7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3"/>
          <p:cNvSpPr/>
          <p:nvPr userDrawn="1"/>
        </p:nvSpPr>
        <p:spPr>
          <a:xfrm flipH="1" flipV="1">
            <a:off x="9065701" y="6"/>
            <a:ext cx="3143249" cy="1433513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sp>
        <p:nvSpPr>
          <p:cNvPr id="4" name="Right Triangle 4"/>
          <p:cNvSpPr/>
          <p:nvPr userDrawn="1"/>
        </p:nvSpPr>
        <p:spPr>
          <a:xfrm flipH="1" flipV="1">
            <a:off x="8257117" y="0"/>
            <a:ext cx="3951816" cy="1169988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Aleo Regular"/>
            </a:endParaRPr>
          </a:p>
        </p:txBody>
      </p:sp>
      <p:pic>
        <p:nvPicPr>
          <p:cNvPr id="5" name="Picture 5" descr="pq-logo-white-6in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574867" y="207963"/>
            <a:ext cx="139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915826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955AA1E-E13C-470B-9AD0-2B43EA7D0BA0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12/14/2017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leo Regular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43DDC9D-99AC-4D1B-99D6-B081B177CED9}" type="slidenum">
              <a:rPr lang="en-US" altLang="ru-RU" smtClean="0">
                <a:solidFill>
                  <a:prstClr val="black"/>
                </a:solidFill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5463" y="388938"/>
            <a:ext cx="11281833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57337" y="4246905"/>
            <a:ext cx="5950963" cy="1656079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 sz="2400"/>
            </a:lvl4pPr>
            <a:lvl5pPr marL="1371600" indent="0"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707287" y="6419850"/>
            <a:ext cx="484716" cy="438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ea typeface="Open Sans Semibold"/>
                <a:cs typeface="Open Sans Semibold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5376D8AA-24D4-4719-BFE7-C675162719D5}" type="slidenum">
              <a:rPr lang="en-US" smtClean="0">
                <a:solidFill>
                  <a:prstClr val="black"/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03128" cy="7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Red">
    <p:bg>
      <p:bgPr>
        <a:gradFill>
          <a:gsLst>
            <a:gs pos="0">
              <a:srgbClr val="CE1F30"/>
            </a:gs>
            <a:gs pos="100000">
              <a:srgbClr val="9717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22343" r="7607" b="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24" y="1469369"/>
            <a:ext cx="10151167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394642"/>
            <a:ext cx="10151167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5" y="3679919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471543"/>
            <a:ext cx="2118360" cy="8038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24" y="3469962"/>
            <a:ext cx="10151167" cy="69762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24" y="4846477"/>
            <a:ext cx="10151167" cy="52677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1109" y="4239863"/>
            <a:ext cx="10150475" cy="309563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" y="0"/>
            <a:ext cx="12191999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" y="1546761"/>
            <a:ext cx="121919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Vert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1149" y="2489009"/>
            <a:ext cx="6460435" cy="133028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149" y="4692677"/>
            <a:ext cx="6460435" cy="526774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5760720"/>
            <a:ext cx="2103120" cy="7980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11149" y="4031631"/>
            <a:ext cx="6460435" cy="309563"/>
          </a:xfrm>
        </p:spPr>
        <p:txBody>
          <a:bodyPr>
            <a:noAutofit/>
          </a:bodyPr>
          <a:lstStyle>
            <a:lvl1pPr marL="0" indent="0" algn="l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" y="0"/>
            <a:ext cx="42291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" y="3275115"/>
            <a:ext cx="42440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  <a:ea typeface="Open Sans Light" charset="0"/>
                <a:cs typeface="Open Sans Light" charset="0"/>
              </a:rPr>
              <a:t>(Edit/crop photo to align within this space)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664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line and Content-Q-Mktg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2189" r="7617" b="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550"/>
            <a:ext cx="12192000" cy="42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 baseline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562694"/>
            <a:ext cx="10155803" cy="44040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8296" y="6420217"/>
            <a:ext cx="483704" cy="43780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320" y="872784"/>
            <a:ext cx="10972800" cy="685312"/>
          </a:xfrm>
        </p:spPr>
        <p:txBody>
          <a:bodyPr/>
          <a:lstStyle>
            <a:lvl1pPr marL="0" indent="0">
              <a:buNone/>
              <a:defRPr i="1">
                <a:solidFill>
                  <a:srgbClr val="5D5B55"/>
                </a:solidFill>
                <a:latin typeface="+mj-lt"/>
              </a:defRPr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36.xml"/><Relationship Id="rId21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theme" Target="../theme/theme10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slideLayout" Target="../slideLayouts/slideLayout274.xml"/><Relationship Id="rId18" Type="http://schemas.openxmlformats.org/officeDocument/2006/relationships/slideLayout" Target="../slideLayouts/slideLayout279.xml"/><Relationship Id="rId26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64.xml"/><Relationship Id="rId21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17" Type="http://schemas.openxmlformats.org/officeDocument/2006/relationships/slideLayout" Target="../slideLayouts/slideLayout278.xml"/><Relationship Id="rId25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63.xml"/><Relationship Id="rId16" Type="http://schemas.openxmlformats.org/officeDocument/2006/relationships/slideLayout" Target="../slideLayouts/slideLayout277.xml"/><Relationship Id="rId20" Type="http://schemas.openxmlformats.org/officeDocument/2006/relationships/slideLayout" Target="../slideLayouts/slideLayout281.xml"/><Relationship Id="rId29" Type="http://schemas.openxmlformats.org/officeDocument/2006/relationships/theme" Target="../theme/theme11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24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66.xml"/><Relationship Id="rId15" Type="http://schemas.openxmlformats.org/officeDocument/2006/relationships/slideLayout" Target="../slideLayouts/slideLayout276.xml"/><Relationship Id="rId23" Type="http://schemas.openxmlformats.org/officeDocument/2006/relationships/slideLayout" Target="../slideLayouts/slideLayout284.xml"/><Relationship Id="rId28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71.xml"/><Relationship Id="rId19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slideLayout" Target="../slideLayouts/slideLayout275.xml"/><Relationship Id="rId22" Type="http://schemas.openxmlformats.org/officeDocument/2006/relationships/slideLayout" Target="../slideLayouts/slideLayout283.xml"/><Relationship Id="rId27" Type="http://schemas.openxmlformats.org/officeDocument/2006/relationships/slideLayout" Target="../slideLayouts/slideLayout2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theme" Target="../theme/theme12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13" Type="http://schemas.openxmlformats.org/officeDocument/2006/relationships/slideLayout" Target="../slideLayouts/slideLayout330.xml"/><Relationship Id="rId18" Type="http://schemas.openxmlformats.org/officeDocument/2006/relationships/slideLayout" Target="../slideLayouts/slideLayout335.xml"/><Relationship Id="rId26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20.xml"/><Relationship Id="rId21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24.xml"/><Relationship Id="rId12" Type="http://schemas.openxmlformats.org/officeDocument/2006/relationships/slideLayout" Target="../slideLayouts/slideLayout329.xml"/><Relationship Id="rId17" Type="http://schemas.openxmlformats.org/officeDocument/2006/relationships/slideLayout" Target="../slideLayouts/slideLayout334.xml"/><Relationship Id="rId25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19.xml"/><Relationship Id="rId16" Type="http://schemas.openxmlformats.org/officeDocument/2006/relationships/slideLayout" Target="../slideLayouts/slideLayout333.xml"/><Relationship Id="rId20" Type="http://schemas.openxmlformats.org/officeDocument/2006/relationships/slideLayout" Target="../slideLayouts/slideLayout337.xml"/><Relationship Id="rId29" Type="http://schemas.openxmlformats.org/officeDocument/2006/relationships/theme" Target="../theme/theme13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24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22.xml"/><Relationship Id="rId15" Type="http://schemas.openxmlformats.org/officeDocument/2006/relationships/slideLayout" Target="../slideLayouts/slideLayout332.xml"/><Relationship Id="rId23" Type="http://schemas.openxmlformats.org/officeDocument/2006/relationships/slideLayout" Target="../slideLayouts/slideLayout340.xml"/><Relationship Id="rId28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27.xml"/><Relationship Id="rId19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Relationship Id="rId14" Type="http://schemas.openxmlformats.org/officeDocument/2006/relationships/slideLayout" Target="../slideLayouts/slideLayout331.xml"/><Relationship Id="rId22" Type="http://schemas.openxmlformats.org/officeDocument/2006/relationships/slideLayout" Target="../slideLayouts/slideLayout339.xml"/><Relationship Id="rId27" Type="http://schemas.openxmlformats.org/officeDocument/2006/relationships/slideLayout" Target="../slideLayouts/slideLayout344.xml"/></Relationships>
</file>

<file path=ppt/slideMasters/_rels/slideMaster1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1.xml"/><Relationship Id="rId21" Type="http://schemas.openxmlformats.org/officeDocument/2006/relationships/slideLayout" Target="../slideLayouts/slideLayout366.xml"/><Relationship Id="rId42" Type="http://schemas.openxmlformats.org/officeDocument/2006/relationships/slideLayout" Target="../slideLayouts/slideLayout387.xml"/><Relationship Id="rId47" Type="http://schemas.openxmlformats.org/officeDocument/2006/relationships/slideLayout" Target="../slideLayouts/slideLayout392.xml"/><Relationship Id="rId63" Type="http://schemas.openxmlformats.org/officeDocument/2006/relationships/slideLayout" Target="../slideLayouts/slideLayout408.xml"/><Relationship Id="rId68" Type="http://schemas.openxmlformats.org/officeDocument/2006/relationships/slideLayout" Target="../slideLayouts/slideLayout413.xml"/><Relationship Id="rId84" Type="http://schemas.openxmlformats.org/officeDocument/2006/relationships/slideLayout" Target="../slideLayouts/slideLayout429.xml"/><Relationship Id="rId89" Type="http://schemas.openxmlformats.org/officeDocument/2006/relationships/slideLayout" Target="../slideLayouts/slideLayout434.xml"/><Relationship Id="rId112" Type="http://schemas.openxmlformats.org/officeDocument/2006/relationships/tags" Target="../tags/tag1.xml"/><Relationship Id="rId16" Type="http://schemas.openxmlformats.org/officeDocument/2006/relationships/slideLayout" Target="../slideLayouts/slideLayout361.xml"/><Relationship Id="rId107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356.xml"/><Relationship Id="rId32" Type="http://schemas.openxmlformats.org/officeDocument/2006/relationships/slideLayout" Target="../slideLayouts/slideLayout377.xml"/><Relationship Id="rId37" Type="http://schemas.openxmlformats.org/officeDocument/2006/relationships/slideLayout" Target="../slideLayouts/slideLayout382.xml"/><Relationship Id="rId53" Type="http://schemas.openxmlformats.org/officeDocument/2006/relationships/slideLayout" Target="../slideLayouts/slideLayout398.xml"/><Relationship Id="rId58" Type="http://schemas.openxmlformats.org/officeDocument/2006/relationships/slideLayout" Target="../slideLayouts/slideLayout403.xml"/><Relationship Id="rId74" Type="http://schemas.openxmlformats.org/officeDocument/2006/relationships/slideLayout" Target="../slideLayouts/slideLayout419.xml"/><Relationship Id="rId79" Type="http://schemas.openxmlformats.org/officeDocument/2006/relationships/slideLayout" Target="../slideLayouts/slideLayout424.xml"/><Relationship Id="rId102" Type="http://schemas.openxmlformats.org/officeDocument/2006/relationships/slideLayout" Target="../slideLayouts/slideLayout447.xml"/><Relationship Id="rId5" Type="http://schemas.openxmlformats.org/officeDocument/2006/relationships/slideLayout" Target="../slideLayouts/slideLayout350.xml"/><Relationship Id="rId90" Type="http://schemas.openxmlformats.org/officeDocument/2006/relationships/slideLayout" Target="../slideLayouts/slideLayout435.xml"/><Relationship Id="rId95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367.xml"/><Relationship Id="rId27" Type="http://schemas.openxmlformats.org/officeDocument/2006/relationships/slideLayout" Target="../slideLayouts/slideLayout372.xml"/><Relationship Id="rId43" Type="http://schemas.openxmlformats.org/officeDocument/2006/relationships/slideLayout" Target="../slideLayouts/slideLayout388.xml"/><Relationship Id="rId48" Type="http://schemas.openxmlformats.org/officeDocument/2006/relationships/slideLayout" Target="../slideLayouts/slideLayout393.xml"/><Relationship Id="rId64" Type="http://schemas.openxmlformats.org/officeDocument/2006/relationships/slideLayout" Target="../slideLayouts/slideLayout409.xml"/><Relationship Id="rId69" Type="http://schemas.openxmlformats.org/officeDocument/2006/relationships/slideLayout" Target="../slideLayouts/slideLayout414.xml"/><Relationship Id="rId113" Type="http://schemas.openxmlformats.org/officeDocument/2006/relationships/oleObject" Target="../embeddings/oleObject1.bin"/><Relationship Id="rId80" Type="http://schemas.openxmlformats.org/officeDocument/2006/relationships/slideLayout" Target="../slideLayouts/slideLayout425.xml"/><Relationship Id="rId85" Type="http://schemas.openxmlformats.org/officeDocument/2006/relationships/slideLayout" Target="../slideLayouts/slideLayout430.xml"/><Relationship Id="rId12" Type="http://schemas.openxmlformats.org/officeDocument/2006/relationships/slideLayout" Target="../slideLayouts/slideLayout357.xml"/><Relationship Id="rId17" Type="http://schemas.openxmlformats.org/officeDocument/2006/relationships/slideLayout" Target="../slideLayouts/slideLayout362.xml"/><Relationship Id="rId33" Type="http://schemas.openxmlformats.org/officeDocument/2006/relationships/slideLayout" Target="../slideLayouts/slideLayout378.xml"/><Relationship Id="rId38" Type="http://schemas.openxmlformats.org/officeDocument/2006/relationships/slideLayout" Target="../slideLayouts/slideLayout383.xml"/><Relationship Id="rId59" Type="http://schemas.openxmlformats.org/officeDocument/2006/relationships/slideLayout" Target="../slideLayouts/slideLayout404.xml"/><Relationship Id="rId103" Type="http://schemas.openxmlformats.org/officeDocument/2006/relationships/slideLayout" Target="../slideLayouts/slideLayout448.xml"/><Relationship Id="rId108" Type="http://schemas.openxmlformats.org/officeDocument/2006/relationships/slideLayout" Target="../slideLayouts/slideLayout453.xml"/><Relationship Id="rId54" Type="http://schemas.openxmlformats.org/officeDocument/2006/relationships/slideLayout" Target="../slideLayouts/slideLayout399.xml"/><Relationship Id="rId70" Type="http://schemas.openxmlformats.org/officeDocument/2006/relationships/slideLayout" Target="../slideLayouts/slideLayout415.xml"/><Relationship Id="rId75" Type="http://schemas.openxmlformats.org/officeDocument/2006/relationships/slideLayout" Target="../slideLayouts/slideLayout420.xml"/><Relationship Id="rId91" Type="http://schemas.openxmlformats.org/officeDocument/2006/relationships/slideLayout" Target="../slideLayouts/slideLayout436.xml"/><Relationship Id="rId96" Type="http://schemas.openxmlformats.org/officeDocument/2006/relationships/slideLayout" Target="../slideLayouts/slideLayout441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5" Type="http://schemas.openxmlformats.org/officeDocument/2006/relationships/slideLayout" Target="../slideLayouts/slideLayout360.xml"/><Relationship Id="rId23" Type="http://schemas.openxmlformats.org/officeDocument/2006/relationships/slideLayout" Target="../slideLayouts/slideLayout368.xml"/><Relationship Id="rId28" Type="http://schemas.openxmlformats.org/officeDocument/2006/relationships/slideLayout" Target="../slideLayouts/slideLayout373.xml"/><Relationship Id="rId36" Type="http://schemas.openxmlformats.org/officeDocument/2006/relationships/slideLayout" Target="../slideLayouts/slideLayout381.xml"/><Relationship Id="rId49" Type="http://schemas.openxmlformats.org/officeDocument/2006/relationships/slideLayout" Target="../slideLayouts/slideLayout394.xml"/><Relationship Id="rId57" Type="http://schemas.openxmlformats.org/officeDocument/2006/relationships/slideLayout" Target="../slideLayouts/slideLayout402.xml"/><Relationship Id="rId106" Type="http://schemas.openxmlformats.org/officeDocument/2006/relationships/slideLayout" Target="../slideLayouts/slideLayout451.xml"/><Relationship Id="rId114" Type="http://schemas.openxmlformats.org/officeDocument/2006/relationships/image" Target="../media/image18.emf"/><Relationship Id="rId10" Type="http://schemas.openxmlformats.org/officeDocument/2006/relationships/slideLayout" Target="../slideLayouts/slideLayout355.xml"/><Relationship Id="rId31" Type="http://schemas.openxmlformats.org/officeDocument/2006/relationships/slideLayout" Target="../slideLayouts/slideLayout376.xml"/><Relationship Id="rId44" Type="http://schemas.openxmlformats.org/officeDocument/2006/relationships/slideLayout" Target="../slideLayouts/slideLayout389.xml"/><Relationship Id="rId52" Type="http://schemas.openxmlformats.org/officeDocument/2006/relationships/slideLayout" Target="../slideLayouts/slideLayout397.xml"/><Relationship Id="rId60" Type="http://schemas.openxmlformats.org/officeDocument/2006/relationships/slideLayout" Target="../slideLayouts/slideLayout405.xml"/><Relationship Id="rId65" Type="http://schemas.openxmlformats.org/officeDocument/2006/relationships/slideLayout" Target="../slideLayouts/slideLayout410.xml"/><Relationship Id="rId73" Type="http://schemas.openxmlformats.org/officeDocument/2006/relationships/slideLayout" Target="../slideLayouts/slideLayout418.xml"/><Relationship Id="rId78" Type="http://schemas.openxmlformats.org/officeDocument/2006/relationships/slideLayout" Target="../slideLayouts/slideLayout423.xml"/><Relationship Id="rId81" Type="http://schemas.openxmlformats.org/officeDocument/2006/relationships/slideLayout" Target="../slideLayouts/slideLayout426.xml"/><Relationship Id="rId86" Type="http://schemas.openxmlformats.org/officeDocument/2006/relationships/slideLayout" Target="../slideLayouts/slideLayout431.xml"/><Relationship Id="rId94" Type="http://schemas.openxmlformats.org/officeDocument/2006/relationships/slideLayout" Target="../slideLayouts/slideLayout439.xml"/><Relationship Id="rId99" Type="http://schemas.openxmlformats.org/officeDocument/2006/relationships/slideLayout" Target="../slideLayouts/slideLayout444.xml"/><Relationship Id="rId101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3" Type="http://schemas.openxmlformats.org/officeDocument/2006/relationships/slideLayout" Target="../slideLayouts/slideLayout358.xml"/><Relationship Id="rId18" Type="http://schemas.openxmlformats.org/officeDocument/2006/relationships/slideLayout" Target="../slideLayouts/slideLayout363.xml"/><Relationship Id="rId39" Type="http://schemas.openxmlformats.org/officeDocument/2006/relationships/slideLayout" Target="../slideLayouts/slideLayout384.xml"/><Relationship Id="rId109" Type="http://schemas.openxmlformats.org/officeDocument/2006/relationships/slideLayout" Target="../slideLayouts/slideLayout454.xml"/><Relationship Id="rId34" Type="http://schemas.openxmlformats.org/officeDocument/2006/relationships/slideLayout" Target="../slideLayouts/slideLayout379.xml"/><Relationship Id="rId50" Type="http://schemas.openxmlformats.org/officeDocument/2006/relationships/slideLayout" Target="../slideLayouts/slideLayout395.xml"/><Relationship Id="rId55" Type="http://schemas.openxmlformats.org/officeDocument/2006/relationships/slideLayout" Target="../slideLayouts/slideLayout400.xml"/><Relationship Id="rId76" Type="http://schemas.openxmlformats.org/officeDocument/2006/relationships/slideLayout" Target="../slideLayouts/slideLayout421.xml"/><Relationship Id="rId97" Type="http://schemas.openxmlformats.org/officeDocument/2006/relationships/slideLayout" Target="../slideLayouts/slideLayout442.xml"/><Relationship Id="rId104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352.xml"/><Relationship Id="rId71" Type="http://schemas.openxmlformats.org/officeDocument/2006/relationships/slideLayout" Target="../slideLayouts/slideLayout416.xml"/><Relationship Id="rId92" Type="http://schemas.openxmlformats.org/officeDocument/2006/relationships/slideLayout" Target="../slideLayouts/slideLayout437.xml"/><Relationship Id="rId2" Type="http://schemas.openxmlformats.org/officeDocument/2006/relationships/slideLayout" Target="../slideLayouts/slideLayout347.xml"/><Relationship Id="rId29" Type="http://schemas.openxmlformats.org/officeDocument/2006/relationships/slideLayout" Target="../slideLayouts/slideLayout374.xml"/><Relationship Id="rId24" Type="http://schemas.openxmlformats.org/officeDocument/2006/relationships/slideLayout" Target="../slideLayouts/slideLayout369.xml"/><Relationship Id="rId40" Type="http://schemas.openxmlformats.org/officeDocument/2006/relationships/slideLayout" Target="../slideLayouts/slideLayout385.xml"/><Relationship Id="rId45" Type="http://schemas.openxmlformats.org/officeDocument/2006/relationships/slideLayout" Target="../slideLayouts/slideLayout390.xml"/><Relationship Id="rId66" Type="http://schemas.openxmlformats.org/officeDocument/2006/relationships/slideLayout" Target="../slideLayouts/slideLayout411.xml"/><Relationship Id="rId87" Type="http://schemas.openxmlformats.org/officeDocument/2006/relationships/slideLayout" Target="../slideLayouts/slideLayout432.xml"/><Relationship Id="rId110" Type="http://schemas.openxmlformats.org/officeDocument/2006/relationships/theme" Target="../theme/theme14.xml"/><Relationship Id="rId61" Type="http://schemas.openxmlformats.org/officeDocument/2006/relationships/slideLayout" Target="../slideLayouts/slideLayout406.xml"/><Relationship Id="rId82" Type="http://schemas.openxmlformats.org/officeDocument/2006/relationships/slideLayout" Target="../slideLayouts/slideLayout427.xml"/><Relationship Id="rId19" Type="http://schemas.openxmlformats.org/officeDocument/2006/relationships/slideLayout" Target="../slideLayouts/slideLayout364.xml"/><Relationship Id="rId14" Type="http://schemas.openxmlformats.org/officeDocument/2006/relationships/slideLayout" Target="../slideLayouts/slideLayout359.xml"/><Relationship Id="rId30" Type="http://schemas.openxmlformats.org/officeDocument/2006/relationships/slideLayout" Target="../slideLayouts/slideLayout375.xml"/><Relationship Id="rId35" Type="http://schemas.openxmlformats.org/officeDocument/2006/relationships/slideLayout" Target="../slideLayouts/slideLayout380.xml"/><Relationship Id="rId56" Type="http://schemas.openxmlformats.org/officeDocument/2006/relationships/slideLayout" Target="../slideLayouts/slideLayout401.xml"/><Relationship Id="rId77" Type="http://schemas.openxmlformats.org/officeDocument/2006/relationships/slideLayout" Target="../slideLayouts/slideLayout422.xml"/><Relationship Id="rId100" Type="http://schemas.openxmlformats.org/officeDocument/2006/relationships/slideLayout" Target="../slideLayouts/slideLayout445.xml"/><Relationship Id="rId105" Type="http://schemas.openxmlformats.org/officeDocument/2006/relationships/slideLayout" Target="../slideLayouts/slideLayout450.xml"/><Relationship Id="rId8" Type="http://schemas.openxmlformats.org/officeDocument/2006/relationships/slideLayout" Target="../slideLayouts/slideLayout353.xml"/><Relationship Id="rId51" Type="http://schemas.openxmlformats.org/officeDocument/2006/relationships/slideLayout" Target="../slideLayouts/slideLayout396.xml"/><Relationship Id="rId72" Type="http://schemas.openxmlformats.org/officeDocument/2006/relationships/slideLayout" Target="../slideLayouts/slideLayout417.xml"/><Relationship Id="rId93" Type="http://schemas.openxmlformats.org/officeDocument/2006/relationships/slideLayout" Target="../slideLayouts/slideLayout438.xml"/><Relationship Id="rId98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348.xml"/><Relationship Id="rId25" Type="http://schemas.openxmlformats.org/officeDocument/2006/relationships/slideLayout" Target="../slideLayouts/slideLayout370.xml"/><Relationship Id="rId46" Type="http://schemas.openxmlformats.org/officeDocument/2006/relationships/slideLayout" Target="../slideLayouts/slideLayout391.xml"/><Relationship Id="rId67" Type="http://schemas.openxmlformats.org/officeDocument/2006/relationships/slideLayout" Target="../slideLayouts/slideLayout412.xml"/><Relationship Id="rId20" Type="http://schemas.openxmlformats.org/officeDocument/2006/relationships/slideLayout" Target="../slideLayouts/slideLayout365.xml"/><Relationship Id="rId41" Type="http://schemas.openxmlformats.org/officeDocument/2006/relationships/slideLayout" Target="../slideLayouts/slideLayout386.xml"/><Relationship Id="rId62" Type="http://schemas.openxmlformats.org/officeDocument/2006/relationships/slideLayout" Target="../slideLayouts/slideLayout407.xml"/><Relationship Id="rId83" Type="http://schemas.openxmlformats.org/officeDocument/2006/relationships/slideLayout" Target="../slideLayouts/slideLayout428.xml"/><Relationship Id="rId88" Type="http://schemas.openxmlformats.org/officeDocument/2006/relationships/slideLayout" Target="../slideLayouts/slideLayout433.xml"/><Relationship Id="rId111" Type="http://schemas.openxmlformats.org/officeDocument/2006/relationships/vmlDrawing" Target="../drawings/vmlDrawing1.v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8.xml"/><Relationship Id="rId18" Type="http://schemas.openxmlformats.org/officeDocument/2006/relationships/slideLayout" Target="../slideLayouts/slideLayout483.xml"/><Relationship Id="rId26" Type="http://schemas.openxmlformats.org/officeDocument/2006/relationships/slideLayout" Target="../slideLayouts/slideLayout491.xml"/><Relationship Id="rId3" Type="http://schemas.openxmlformats.org/officeDocument/2006/relationships/slideLayout" Target="../slideLayouts/slideLayout468.xml"/><Relationship Id="rId21" Type="http://schemas.openxmlformats.org/officeDocument/2006/relationships/slideLayout" Target="../slideLayouts/slideLayout486.xml"/><Relationship Id="rId34" Type="http://schemas.openxmlformats.org/officeDocument/2006/relationships/theme" Target="../theme/theme16.xml"/><Relationship Id="rId7" Type="http://schemas.openxmlformats.org/officeDocument/2006/relationships/slideLayout" Target="../slideLayouts/slideLayout472.xml"/><Relationship Id="rId12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82.xml"/><Relationship Id="rId25" Type="http://schemas.openxmlformats.org/officeDocument/2006/relationships/slideLayout" Target="../slideLayouts/slideLayout490.xml"/><Relationship Id="rId33" Type="http://schemas.openxmlformats.org/officeDocument/2006/relationships/slideLayout" Target="../slideLayouts/slideLayout498.xml"/><Relationship Id="rId2" Type="http://schemas.openxmlformats.org/officeDocument/2006/relationships/slideLayout" Target="../slideLayouts/slideLayout467.xml"/><Relationship Id="rId16" Type="http://schemas.openxmlformats.org/officeDocument/2006/relationships/slideLayout" Target="../slideLayouts/slideLayout481.xml"/><Relationship Id="rId20" Type="http://schemas.openxmlformats.org/officeDocument/2006/relationships/slideLayout" Target="../slideLayouts/slideLayout485.xml"/><Relationship Id="rId29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24" Type="http://schemas.openxmlformats.org/officeDocument/2006/relationships/slideLayout" Target="../slideLayouts/slideLayout489.xml"/><Relationship Id="rId32" Type="http://schemas.openxmlformats.org/officeDocument/2006/relationships/slideLayout" Target="../slideLayouts/slideLayout497.xml"/><Relationship Id="rId5" Type="http://schemas.openxmlformats.org/officeDocument/2006/relationships/slideLayout" Target="../slideLayouts/slideLayout470.xml"/><Relationship Id="rId15" Type="http://schemas.openxmlformats.org/officeDocument/2006/relationships/slideLayout" Target="../slideLayouts/slideLayout480.xml"/><Relationship Id="rId23" Type="http://schemas.openxmlformats.org/officeDocument/2006/relationships/slideLayout" Target="../slideLayouts/slideLayout488.xml"/><Relationship Id="rId28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75.xml"/><Relationship Id="rId19" Type="http://schemas.openxmlformats.org/officeDocument/2006/relationships/slideLayout" Target="../slideLayouts/slideLayout484.xml"/><Relationship Id="rId31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9.xml"/><Relationship Id="rId22" Type="http://schemas.openxmlformats.org/officeDocument/2006/relationships/slideLayout" Target="../slideLayouts/slideLayout487.xml"/><Relationship Id="rId27" Type="http://schemas.openxmlformats.org/officeDocument/2006/relationships/slideLayout" Target="../slideLayouts/slideLayout492.xml"/><Relationship Id="rId30" Type="http://schemas.openxmlformats.org/officeDocument/2006/relationships/slideLayout" Target="../slideLayouts/slideLayout495.xml"/><Relationship Id="rId8" Type="http://schemas.openxmlformats.org/officeDocument/2006/relationships/slideLayout" Target="../slideLayouts/slideLayout473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1.xml"/><Relationship Id="rId18" Type="http://schemas.openxmlformats.org/officeDocument/2006/relationships/slideLayout" Target="../slideLayouts/slideLayout516.xml"/><Relationship Id="rId26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501.xml"/><Relationship Id="rId21" Type="http://schemas.openxmlformats.org/officeDocument/2006/relationships/slideLayout" Target="../slideLayouts/slideLayout519.xml"/><Relationship Id="rId34" Type="http://schemas.openxmlformats.org/officeDocument/2006/relationships/theme" Target="../theme/theme17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5" Type="http://schemas.openxmlformats.org/officeDocument/2006/relationships/slideLayout" Target="../slideLayouts/slideLayout523.xml"/><Relationship Id="rId33" Type="http://schemas.openxmlformats.org/officeDocument/2006/relationships/slideLayout" Target="../slideLayouts/slideLayout531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20" Type="http://schemas.openxmlformats.org/officeDocument/2006/relationships/slideLayout" Target="../slideLayouts/slideLayout518.xml"/><Relationship Id="rId29" Type="http://schemas.openxmlformats.org/officeDocument/2006/relationships/slideLayout" Target="../slideLayouts/slideLayout527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24" Type="http://schemas.openxmlformats.org/officeDocument/2006/relationships/slideLayout" Target="../slideLayouts/slideLayout522.xml"/><Relationship Id="rId32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23" Type="http://schemas.openxmlformats.org/officeDocument/2006/relationships/slideLayout" Target="../slideLayouts/slideLayout521.xml"/><Relationship Id="rId28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08.xml"/><Relationship Id="rId19" Type="http://schemas.openxmlformats.org/officeDocument/2006/relationships/slideLayout" Target="../slideLayouts/slideLayout517.xml"/><Relationship Id="rId31" Type="http://schemas.openxmlformats.org/officeDocument/2006/relationships/slideLayout" Target="../slideLayouts/slideLayout529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Relationship Id="rId22" Type="http://schemas.openxmlformats.org/officeDocument/2006/relationships/slideLayout" Target="../slideLayouts/slideLayout520.xml"/><Relationship Id="rId27" Type="http://schemas.openxmlformats.org/officeDocument/2006/relationships/slideLayout" Target="../slideLayouts/slideLayout525.xml"/><Relationship Id="rId30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50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8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29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slideLayout" Target="../slideLayouts/slideLayout149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slideLayout" Target="../slideLayouts/slideLayout187.xml"/><Relationship Id="rId33" Type="http://schemas.openxmlformats.org/officeDocument/2006/relationships/theme" Target="../theme/theme7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32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31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slideLayout" Target="../slideLayouts/slideLayout189.xml"/><Relationship Id="rId30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slideLayout" Target="../slideLayouts/slideLayout212.xml"/><Relationship Id="rId26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197.xml"/><Relationship Id="rId21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slideLayout" Target="../slideLayouts/slideLayout211.xml"/><Relationship Id="rId25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210.xml"/><Relationship Id="rId20" Type="http://schemas.openxmlformats.org/officeDocument/2006/relationships/slideLayout" Target="../slideLayouts/slideLayout214.xml"/><Relationship Id="rId29" Type="http://schemas.openxmlformats.org/officeDocument/2006/relationships/theme" Target="../theme/theme8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2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9.xml"/><Relationship Id="rId23" Type="http://schemas.openxmlformats.org/officeDocument/2006/relationships/slideLayout" Target="../slideLayouts/slideLayout217.xml"/><Relationship Id="rId28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04.xml"/><Relationship Id="rId19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Relationship Id="rId22" Type="http://schemas.openxmlformats.org/officeDocument/2006/relationships/slideLayout" Target="../slideLayouts/slideLayout216.xml"/><Relationship Id="rId27" Type="http://schemas.openxmlformats.org/officeDocument/2006/relationships/slideLayout" Target="../slideLayouts/slideLayout2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7" r:id="rId3"/>
    <p:sldLayoutId id="2147483658" r:id="rId4"/>
    <p:sldLayoutId id="2147483668" r:id="rId5"/>
    <p:sldLayoutId id="2147483677" r:id="rId6"/>
    <p:sldLayoutId id="2147483680" r:id="rId7"/>
    <p:sldLayoutId id="2147483681" r:id="rId8"/>
    <p:sldLayoutId id="2147483675" r:id="rId9"/>
    <p:sldLayoutId id="2147483678" r:id="rId10"/>
    <p:sldLayoutId id="2147483682" r:id="rId11"/>
    <p:sldLayoutId id="2147483683" r:id="rId12"/>
    <p:sldLayoutId id="2147483685" r:id="rId13"/>
    <p:sldLayoutId id="2147483686" r:id="rId14"/>
    <p:sldLayoutId id="2147483687" r:id="rId15"/>
    <p:sldLayoutId id="2147483688" r:id="rId16"/>
    <p:sldLayoutId id="2147483669" r:id="rId17"/>
    <p:sldLayoutId id="2147483692" r:id="rId18"/>
    <p:sldLayoutId id="2147483676" r:id="rId19"/>
    <p:sldLayoutId id="2147483659" r:id="rId20"/>
    <p:sldLayoutId id="2147483689" r:id="rId21"/>
    <p:sldLayoutId id="2147483651" r:id="rId22"/>
    <p:sldLayoutId id="2147483691" r:id="rId23"/>
    <p:sldLayoutId id="2147483690" r:id="rId24"/>
    <p:sldLayoutId id="2147483684" r:id="rId25"/>
    <p:sldLayoutId id="2147483693" r:id="rId26"/>
    <p:sldLayoutId id="2147483695" r:id="rId27"/>
    <p:sldLayoutId id="2147483911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72" r:id="rId19"/>
    <p:sldLayoutId id="2147483973" r:id="rId20"/>
    <p:sldLayoutId id="2147483974" r:id="rId21"/>
    <p:sldLayoutId id="2147483975" r:id="rId22"/>
    <p:sldLayoutId id="2147483976" r:id="rId23"/>
    <p:sldLayoutId id="2147483977" r:id="rId24"/>
    <p:sldLayoutId id="2147483978" r:id="rId25"/>
    <p:sldLayoutId id="2147483979" r:id="rId26"/>
    <p:sldLayoutId id="2147483980" r:id="rId27"/>
    <p:sldLayoutId id="2147483981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  <p:sldLayoutId id="2147484001" r:id="rId19"/>
    <p:sldLayoutId id="2147484002" r:id="rId20"/>
    <p:sldLayoutId id="2147484003" r:id="rId21"/>
    <p:sldLayoutId id="2147484004" r:id="rId22"/>
    <p:sldLayoutId id="2147484005" r:id="rId23"/>
    <p:sldLayoutId id="2147484006" r:id="rId24"/>
    <p:sldLayoutId id="2147484007" r:id="rId25"/>
    <p:sldLayoutId id="2147484008" r:id="rId26"/>
    <p:sldLayoutId id="2147484009" r:id="rId27"/>
    <p:sldLayoutId id="2147484010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  <p:sldLayoutId id="2147484028" r:id="rId17"/>
    <p:sldLayoutId id="2147484029" r:id="rId18"/>
    <p:sldLayoutId id="2147484030" r:id="rId19"/>
    <p:sldLayoutId id="2147484031" r:id="rId20"/>
    <p:sldLayoutId id="2147484032" r:id="rId21"/>
    <p:sldLayoutId id="2147484033" r:id="rId22"/>
    <p:sldLayoutId id="2147484034" r:id="rId23"/>
    <p:sldLayoutId id="2147484035" r:id="rId24"/>
    <p:sldLayoutId id="2147484036" r:id="rId25"/>
    <p:sldLayoutId id="2147484037" r:id="rId26"/>
    <p:sldLayoutId id="2147484038" r:id="rId27"/>
    <p:sldLayoutId id="214748403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  <p:sldLayoutId id="2147484058" r:id="rId18"/>
    <p:sldLayoutId id="2147484059" r:id="rId19"/>
    <p:sldLayoutId id="2147484060" r:id="rId20"/>
    <p:sldLayoutId id="2147484061" r:id="rId21"/>
    <p:sldLayoutId id="2147484062" r:id="rId22"/>
    <p:sldLayoutId id="2147484063" r:id="rId23"/>
    <p:sldLayoutId id="2147484064" r:id="rId24"/>
    <p:sldLayoutId id="2147484065" r:id="rId25"/>
    <p:sldLayoutId id="2147484066" r:id="rId26"/>
    <p:sldLayoutId id="2147484067" r:id="rId27"/>
    <p:sldLayoutId id="214748406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12"/>
            </p:custDataLst>
            <p:extLst>
              <p:ext uri="{D42A27DB-BD31-4B8C-83A1-F6EECF244321}">
                <p14:modId xmlns:p14="http://schemas.microsoft.com/office/powerpoint/2010/main" val="1922561305"/>
              </p:ext>
            </p:extLst>
          </p:nvPr>
        </p:nvGraphicFramePr>
        <p:xfrm>
          <a:off x="2119" y="159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13" imgW="360" imgH="360" progId="">
                  <p:embed/>
                </p:oleObj>
              </mc:Choice>
              <mc:Fallback>
                <p:oleObj name="think-cell Slide" r:id="rId113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946873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6138"/>
            <a:ext cx="109728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92085" y="6592424"/>
            <a:ext cx="28448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96874C0-3CF2-6A4F-9538-38078D6674CF}" type="datetime1">
              <a:rPr lang="en-US" smtClean="0">
                <a:solidFill>
                  <a:srgbClr val="000000"/>
                </a:solidFill>
              </a:rPr>
              <a:pPr defTabSz="457200"/>
              <a:t>12/14/2017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360" y="6592424"/>
            <a:ext cx="5937981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5113" y="6592424"/>
            <a:ext cx="28448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FD79F44C-B0A7-3A42-A98F-236C7051F6BB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  <p:sldLayoutId id="2147484090" r:id="rId21"/>
    <p:sldLayoutId id="2147484091" r:id="rId22"/>
    <p:sldLayoutId id="2147484092" r:id="rId23"/>
    <p:sldLayoutId id="2147484093" r:id="rId24"/>
    <p:sldLayoutId id="2147484094" r:id="rId25"/>
    <p:sldLayoutId id="2147484095" r:id="rId26"/>
    <p:sldLayoutId id="2147484096" r:id="rId27"/>
    <p:sldLayoutId id="2147484097" r:id="rId28"/>
    <p:sldLayoutId id="2147484098" r:id="rId29"/>
    <p:sldLayoutId id="2147484099" r:id="rId30"/>
    <p:sldLayoutId id="2147484100" r:id="rId31"/>
    <p:sldLayoutId id="2147484101" r:id="rId32"/>
    <p:sldLayoutId id="2147484102" r:id="rId33"/>
    <p:sldLayoutId id="2147484103" r:id="rId34"/>
    <p:sldLayoutId id="2147484104" r:id="rId35"/>
    <p:sldLayoutId id="2147484105" r:id="rId36"/>
    <p:sldLayoutId id="2147484106" r:id="rId37"/>
    <p:sldLayoutId id="2147484107" r:id="rId38"/>
    <p:sldLayoutId id="2147484108" r:id="rId39"/>
    <p:sldLayoutId id="2147484109" r:id="rId40"/>
    <p:sldLayoutId id="2147484110" r:id="rId41"/>
    <p:sldLayoutId id="2147484111" r:id="rId42"/>
    <p:sldLayoutId id="2147484112" r:id="rId43"/>
    <p:sldLayoutId id="2147484113" r:id="rId44"/>
    <p:sldLayoutId id="2147484114" r:id="rId45"/>
    <p:sldLayoutId id="2147484115" r:id="rId46"/>
    <p:sldLayoutId id="2147484116" r:id="rId47"/>
    <p:sldLayoutId id="2147484117" r:id="rId48"/>
    <p:sldLayoutId id="2147484118" r:id="rId49"/>
    <p:sldLayoutId id="2147484119" r:id="rId50"/>
    <p:sldLayoutId id="2147484120" r:id="rId51"/>
    <p:sldLayoutId id="2147484121" r:id="rId52"/>
    <p:sldLayoutId id="2147484122" r:id="rId53"/>
    <p:sldLayoutId id="2147484123" r:id="rId54"/>
    <p:sldLayoutId id="2147484124" r:id="rId55"/>
    <p:sldLayoutId id="2147484125" r:id="rId56"/>
    <p:sldLayoutId id="2147484126" r:id="rId57"/>
    <p:sldLayoutId id="2147484127" r:id="rId58"/>
    <p:sldLayoutId id="2147484128" r:id="rId59"/>
    <p:sldLayoutId id="2147484129" r:id="rId60"/>
    <p:sldLayoutId id="2147484130" r:id="rId61"/>
    <p:sldLayoutId id="2147484131" r:id="rId62"/>
    <p:sldLayoutId id="2147484132" r:id="rId63"/>
    <p:sldLayoutId id="2147484133" r:id="rId64"/>
    <p:sldLayoutId id="2147484134" r:id="rId65"/>
    <p:sldLayoutId id="2147484135" r:id="rId66"/>
    <p:sldLayoutId id="2147484136" r:id="rId67"/>
    <p:sldLayoutId id="2147484137" r:id="rId68"/>
    <p:sldLayoutId id="2147484138" r:id="rId69"/>
    <p:sldLayoutId id="2147484139" r:id="rId70"/>
    <p:sldLayoutId id="2147484140" r:id="rId71"/>
    <p:sldLayoutId id="2147484141" r:id="rId72"/>
    <p:sldLayoutId id="2147484142" r:id="rId73"/>
    <p:sldLayoutId id="2147484143" r:id="rId74"/>
    <p:sldLayoutId id="2147484144" r:id="rId75"/>
    <p:sldLayoutId id="2147484145" r:id="rId76"/>
    <p:sldLayoutId id="2147484146" r:id="rId77"/>
    <p:sldLayoutId id="2147484147" r:id="rId78"/>
    <p:sldLayoutId id="2147484148" r:id="rId79"/>
    <p:sldLayoutId id="2147484149" r:id="rId80"/>
    <p:sldLayoutId id="2147484150" r:id="rId81"/>
    <p:sldLayoutId id="2147484151" r:id="rId82"/>
    <p:sldLayoutId id="2147484152" r:id="rId83"/>
    <p:sldLayoutId id="2147484153" r:id="rId84"/>
    <p:sldLayoutId id="2147484154" r:id="rId85"/>
    <p:sldLayoutId id="2147484155" r:id="rId86"/>
    <p:sldLayoutId id="2147484156" r:id="rId87"/>
    <p:sldLayoutId id="2147484157" r:id="rId88"/>
    <p:sldLayoutId id="2147484158" r:id="rId89"/>
    <p:sldLayoutId id="2147484159" r:id="rId90"/>
    <p:sldLayoutId id="2147484160" r:id="rId91"/>
    <p:sldLayoutId id="2147484161" r:id="rId92"/>
    <p:sldLayoutId id="2147484162" r:id="rId93"/>
    <p:sldLayoutId id="2147484163" r:id="rId94"/>
    <p:sldLayoutId id="2147484164" r:id="rId95"/>
    <p:sldLayoutId id="2147484165" r:id="rId96"/>
    <p:sldLayoutId id="2147484166" r:id="rId97"/>
    <p:sldLayoutId id="2147484167" r:id="rId98"/>
    <p:sldLayoutId id="2147484168" r:id="rId99"/>
    <p:sldLayoutId id="2147484169" r:id="rId100"/>
    <p:sldLayoutId id="2147484170" r:id="rId101"/>
    <p:sldLayoutId id="2147484171" r:id="rId102"/>
    <p:sldLayoutId id="2147484172" r:id="rId103"/>
    <p:sldLayoutId id="2147484173" r:id="rId104"/>
    <p:sldLayoutId id="2147484174" r:id="rId105"/>
    <p:sldLayoutId id="2147484175" r:id="rId106"/>
    <p:sldLayoutId id="2147484176" r:id="rId107"/>
    <p:sldLayoutId id="2147484177" r:id="rId108"/>
    <p:sldLayoutId id="2147484178" r:id="rId10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23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192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46050"/>
            <a:ext cx="9541933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119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23988"/>
            <a:ext cx="10354733" cy="464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01600" y="6553219"/>
            <a:ext cx="2540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24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550400" y="6553200"/>
            <a:ext cx="2531533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3333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08237EC6-F0B4-41ED-A41E-ACE577FC556E}" type="slidenum">
              <a:rPr lang="en-US" altLang="ru-RU" sz="24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en-US" altLang="ru-RU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333333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333333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333333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333333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333333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7" y="274638"/>
            <a:ext cx="91588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04" r:id="rId13"/>
    <p:sldLayoutId id="2147484205" r:id="rId14"/>
    <p:sldLayoutId id="2147484206" r:id="rId15"/>
    <p:sldLayoutId id="2147484207" r:id="rId16"/>
    <p:sldLayoutId id="2147484208" r:id="rId17"/>
    <p:sldLayoutId id="2147484209" r:id="rId18"/>
    <p:sldLayoutId id="2147484210" r:id="rId19"/>
    <p:sldLayoutId id="2147484211" r:id="rId20"/>
    <p:sldLayoutId id="2147484212" r:id="rId21"/>
    <p:sldLayoutId id="2147484213" r:id="rId22"/>
    <p:sldLayoutId id="2147484214" r:id="rId23"/>
    <p:sldLayoutId id="2147484215" r:id="rId24"/>
    <p:sldLayoutId id="2147484216" r:id="rId25"/>
    <p:sldLayoutId id="2147484217" r:id="rId26"/>
    <p:sldLayoutId id="2147484218" r:id="rId27"/>
    <p:sldLayoutId id="2147484219" r:id="rId28"/>
    <p:sldLayoutId id="2147484220" r:id="rId29"/>
    <p:sldLayoutId id="2147484221" r:id="rId30"/>
    <p:sldLayoutId id="2147484222" r:id="rId31"/>
    <p:sldLayoutId id="2147484223" r:id="rId32"/>
    <p:sldLayoutId id="2147484224" r:id="rId3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588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4243" r:id="rId18"/>
    <p:sldLayoutId id="2147484244" r:id="rId19"/>
    <p:sldLayoutId id="2147484245" r:id="rId20"/>
    <p:sldLayoutId id="2147484246" r:id="rId21"/>
    <p:sldLayoutId id="2147484247" r:id="rId22"/>
    <p:sldLayoutId id="2147484248" r:id="rId23"/>
    <p:sldLayoutId id="2147484249" r:id="rId24"/>
    <p:sldLayoutId id="2147484250" r:id="rId25"/>
    <p:sldLayoutId id="2147484251" r:id="rId26"/>
    <p:sldLayoutId id="2147484252" r:id="rId27"/>
    <p:sldLayoutId id="2147484253" r:id="rId28"/>
    <p:sldLayoutId id="2147484254" r:id="rId29"/>
    <p:sldLayoutId id="2147484255" r:id="rId30"/>
    <p:sldLayoutId id="2147484256" r:id="rId31"/>
    <p:sldLayoutId id="2147484257" r:id="rId32"/>
    <p:sldLayoutId id="2147484258" r:id="rId3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17" y="274638"/>
            <a:ext cx="91588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17" y="274638"/>
            <a:ext cx="91588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20" r:id="rId25"/>
    <p:sldLayoutId id="2147483821" r:id="rId26"/>
    <p:sldLayoutId id="2147483822" r:id="rId27"/>
    <p:sldLayoutId id="2147483823" r:id="rId28"/>
    <p:sldLayoutId id="2147483824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6843199F-5D21-4CF4-B3E3-A9495B360A84}" type="slidenum">
              <a:rPr lang="ru-RU">
                <a:ea typeface="Arial Unicode MS" pitchFamily="34" charset="-128"/>
                <a:cs typeface="Arial Unicode MS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7" y="274638"/>
            <a:ext cx="91588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2" r:id="rId23"/>
    <p:sldLayoutId id="2147483873" r:id="rId24"/>
    <p:sldLayoutId id="2147483874" r:id="rId25"/>
    <p:sldLayoutId id="2147483875" r:id="rId26"/>
    <p:sldLayoutId id="2147483876" r:id="rId27"/>
    <p:sldLayoutId id="2147483877" r:id="rId28"/>
    <p:sldLayoutId id="2147483878" r:id="rId29"/>
    <p:sldLayoutId id="2147483879" r:id="rId30"/>
    <p:sldLayoutId id="2147483880" r:id="rId31"/>
    <p:sldLayoutId id="2147483881" r:id="rId3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  <p:sldLayoutId id="2147483932" r:id="rId20"/>
    <p:sldLayoutId id="2147483933" r:id="rId21"/>
    <p:sldLayoutId id="2147483934" r:id="rId22"/>
    <p:sldLayoutId id="2147483935" r:id="rId23"/>
    <p:sldLayoutId id="2147483936" r:id="rId24"/>
    <p:sldLayoutId id="2147483937" r:id="rId25"/>
    <p:sldLayoutId id="2147483938" r:id="rId26"/>
    <p:sldLayoutId id="2147483939" r:id="rId27"/>
    <p:sldLayoutId id="2147483940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23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192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46050"/>
            <a:ext cx="9541933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119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23988"/>
            <a:ext cx="10354733" cy="464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01600" y="6553225"/>
            <a:ext cx="2540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24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550400" y="6553200"/>
            <a:ext cx="2531533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33333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08237EC6-F0B4-41ED-A41E-ACE577FC556E}" type="slidenum">
              <a:rPr lang="en-US" altLang="ru-RU" sz="24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en-US" altLang="ru-RU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333333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333333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333333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333333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333333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333333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6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quest.com/products-servic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9.xml"/><Relationship Id="rId6" Type="http://schemas.openxmlformats.org/officeDocument/2006/relationships/hyperlink" Target="http://www.proquest.com/products-services/dissertations/submitting-dissertation-proquest.html" TargetMode="External"/><Relationship Id="rId5" Type="http://schemas.openxmlformats.org/officeDocument/2006/relationships/hyperlink" Target="http://www.proquest.com/products-services/dissertations/authors.html" TargetMode="External"/><Relationship Id="rId4" Type="http://schemas.openxmlformats.org/officeDocument/2006/relationships/hyperlink" Target="http://www.proquest.com/products-services/dissertations/submit-a-dissertatio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478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jpe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trifonova@proquest.com" TargetMode="External"/><Relationship Id="rId2" Type="http://schemas.openxmlformats.org/officeDocument/2006/relationships/hyperlink" Target="mailto:meinhard.kettler@proquest.com" TargetMode="Externa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56EC-74A9-48E2-8130-EB0D5F7F0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777" y="972413"/>
            <a:ext cx="10151167" cy="2128596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DE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ProQuest Dissertations &amp; Theses Global</a:t>
            </a:r>
            <a:br>
              <a:rPr lang="en-US" altLang="en-US" sz="4400" b="1" dirty="0">
                <a:solidFill>
                  <a:srgbClr val="DE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4400" b="1" dirty="0">
                <a:solidFill>
                  <a:srgbClr val="DE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and Dissertation </a:t>
            </a:r>
            <a:r>
              <a:rPr lang="en-US" altLang="en-US" sz="4400" b="1" dirty="0" smtClean="0">
                <a:solidFill>
                  <a:srgbClr val="DE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Publishing</a:t>
            </a:r>
            <a:r>
              <a:rPr lang="ru-RU" altLang="en-US" sz="4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ru-RU" altLang="en-US" sz="4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4B99A-06C2-4049-8053-929723DD8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0761" y="3080902"/>
            <a:ext cx="10150475" cy="309562"/>
          </a:xfrm>
        </p:spPr>
        <p:txBody>
          <a:bodyPr/>
          <a:lstStyle/>
          <a:p>
            <a:r>
              <a:rPr lang="ru-RU" sz="2800" b="1" dirty="0" smtClean="0"/>
              <a:t>Декабрь 2017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9292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ProQuest </a:t>
            </a:r>
            <a:r>
              <a:rPr lang="ru-RU" sz="3200" dirty="0"/>
              <a:t>уверен в важности диссертаций, как формы научной коммуникации</a:t>
            </a:r>
            <a:endParaRPr lang="en-US" sz="3200" dirty="0"/>
          </a:p>
        </p:txBody>
      </p:sp>
      <p:pic>
        <p:nvPicPr>
          <p:cNvPr id="1027" name="Picture 3" descr="C:\Users\kfurniss\AppData\Local\Temp\249820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" r="50000" b="65251"/>
          <a:stretch/>
        </p:blipFill>
        <p:spPr bwMode="auto">
          <a:xfrm>
            <a:off x="1825889" y="1580973"/>
            <a:ext cx="7869667" cy="419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37CD-FB14-438D-B182-80E70FA4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92" y="182881"/>
            <a:ext cx="11887199" cy="680720"/>
          </a:xfrm>
        </p:spPr>
        <p:txBody>
          <a:bodyPr/>
          <a:lstStyle/>
          <a:p>
            <a:r>
              <a:rPr lang="ru-RU" sz="3200" dirty="0"/>
              <a:t>Ведущие университеты мира размещают диссертации в</a:t>
            </a:r>
            <a:r>
              <a:rPr lang="en-US" sz="3200" dirty="0"/>
              <a:t> ProQuest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C7B72-00EF-4F0F-9075-F09C65837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71" y="2866682"/>
            <a:ext cx="1194260" cy="1008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1B9CF-AA04-400C-9EFC-0EA3464B2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117" y="4602007"/>
            <a:ext cx="910336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E3C3F6-0C1C-4E20-A179-6E4AD909D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005" y="4763828"/>
            <a:ext cx="2100963" cy="550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FC6224-912F-4D3C-BD89-B9CDE6ABE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430" y="4588138"/>
            <a:ext cx="879575" cy="114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92F52E-95ED-44EF-909A-33DADB85A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120" y="4593675"/>
            <a:ext cx="914400" cy="921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179474-BE06-4A89-AEE6-74F1EBA2B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475" y="2996753"/>
            <a:ext cx="1828800" cy="763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D8FAE9-1276-43FA-BC40-8FADA3E61E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6805" y="1227553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0404C8-F3B1-4132-9A7A-3B635812E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1245" y="4646339"/>
            <a:ext cx="914400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0AD7D4-6E0F-4260-9090-8052F31378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11" y="2866682"/>
            <a:ext cx="1828800" cy="9647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3DC5A2-CD3A-42DD-A5DE-F53248389D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5387" y="3002705"/>
            <a:ext cx="1828800" cy="7758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06BEC4-CEDD-4629-9E93-D0213D5F20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5293" y="2886631"/>
            <a:ext cx="1739043" cy="914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A84857-3B96-4FDD-9188-AFF94C6FE2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8880" y="1405256"/>
            <a:ext cx="1828800" cy="5658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7C27EA-C895-4A50-A066-2861C3027F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8753" y="4602007"/>
            <a:ext cx="862643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256A1D-A055-44AB-8071-5B3EB53C48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0346" y="1474383"/>
            <a:ext cx="1880007" cy="5486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C762C9-C03E-47AC-99BC-0ABD477D33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5341" y="1186898"/>
            <a:ext cx="853440" cy="91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D4D0CC-2B3C-41D1-BF09-58E2C14879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287" y="4505125"/>
            <a:ext cx="1143000" cy="1143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B263766-8669-42D2-B77D-800D8783F6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383" y="1074551"/>
            <a:ext cx="1077724" cy="10777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93BDAA-6AB0-4D2C-9C3D-27313EC7DB0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73785" y="958298"/>
            <a:ext cx="109728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1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5352"/>
            <a:ext cx="12192000" cy="660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7"/>
          <p:cNvSpPr>
            <a:spLocks noGrp="1"/>
          </p:cNvSpPr>
          <p:nvPr>
            <p:ph type="title"/>
          </p:nvPr>
        </p:nvSpPr>
        <p:spPr>
          <a:xfrm>
            <a:off x="609600" y="0"/>
            <a:ext cx="11135784" cy="852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libri" pitchFamily="34" charset="0"/>
              </a:rPr>
              <a:t>PQDT Global : </a:t>
            </a:r>
            <a:r>
              <a:rPr lang="ru-RU" altLang="en-US" sz="3200" b="1" dirty="0" smtClean="0">
                <a:solidFill>
                  <a:srgbClr val="C00000"/>
                </a:solidFill>
                <a:latin typeface="Calibri" pitchFamily="34" charset="0"/>
              </a:rPr>
              <a:t>новый «Европейский» </a:t>
            </a:r>
            <a:r>
              <a:rPr lang="ru-RU" altLang="en-US" sz="3200" b="1" dirty="0" err="1" smtClean="0">
                <a:solidFill>
                  <a:srgbClr val="C00000"/>
                </a:solidFill>
                <a:latin typeface="Calibri" pitchFamily="34" charset="0"/>
              </a:rPr>
              <a:t>контент</a:t>
            </a:r>
            <a:endParaRPr lang="en-US" altLang="en-US" sz="32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1748" name="Content Placeholder 14"/>
          <p:cNvSpPr>
            <a:spLocks noGrp="1"/>
          </p:cNvSpPr>
          <p:nvPr>
            <p:ph idx="1"/>
          </p:nvPr>
        </p:nvSpPr>
        <p:spPr>
          <a:xfrm>
            <a:off x="914400" y="1216025"/>
            <a:ext cx="10363200" cy="46482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Calibri" pitchFamily="34" charset="0"/>
              </a:rPr>
              <a:t>A vision to connect people to the world’s knowledge</a:t>
            </a: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200" y="6592909"/>
            <a:ext cx="2844800" cy="255587"/>
          </a:xfrm>
          <a:noFill/>
        </p:spPr>
        <p:txBody>
          <a:bodyPr/>
          <a:lstStyle/>
          <a:p>
            <a:fld id="{85FAA0AF-A803-4480-BAF7-2B2D24BFF00D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/>
              <a:t>12</a:t>
            </a:fld>
            <a:endParaRPr lang="en-US" altLang="en-US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99028" y="4471988"/>
            <a:ext cx="11146367" cy="2305050"/>
            <a:chOff x="489702" y="2322975"/>
            <a:chExt cx="8212290" cy="3404725"/>
          </a:xfrm>
        </p:grpSpPr>
        <p:sp>
          <p:nvSpPr>
            <p:cNvPr id="31769" name="TextBox 15"/>
            <p:cNvSpPr txBox="1">
              <a:spLocks noChangeArrowheads="1"/>
            </p:cNvSpPr>
            <p:nvPr/>
          </p:nvSpPr>
          <p:spPr bwMode="auto">
            <a:xfrm>
              <a:off x="489702" y="4627506"/>
              <a:ext cx="1825648" cy="545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altLang="en-US" i="1">
                  <a:solidFill>
                    <a:srgbClr val="262626"/>
                  </a:solidFill>
                  <a:latin typeface="Calibri" pitchFamily="34" charset="0"/>
                  <a:cs typeface="Arial" pitchFamily="34" charset="0"/>
                </a:rPr>
                <a:t>University of Bath</a:t>
              </a:r>
            </a:p>
          </p:txBody>
        </p:sp>
        <p:sp>
          <p:nvSpPr>
            <p:cNvPr id="31770" name="TextBox 16"/>
            <p:cNvSpPr txBox="1">
              <a:spLocks noChangeArrowheads="1"/>
            </p:cNvSpPr>
            <p:nvPr/>
          </p:nvSpPr>
          <p:spPr bwMode="auto">
            <a:xfrm>
              <a:off x="2586286" y="4519392"/>
              <a:ext cx="2082798" cy="545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altLang="en-US" i="1">
                  <a:solidFill>
                    <a:srgbClr val="262626"/>
                  </a:solidFill>
                  <a:latin typeface="Calibri" pitchFamily="34" charset="0"/>
                  <a:cs typeface="Arial" pitchFamily="34" charset="0"/>
                </a:rPr>
                <a:t>Universitat de Valencia</a:t>
              </a:r>
            </a:p>
          </p:txBody>
        </p:sp>
        <p:sp>
          <p:nvSpPr>
            <p:cNvPr id="31771" name="TextBox 17"/>
            <p:cNvSpPr txBox="1">
              <a:spLocks noChangeArrowheads="1"/>
            </p:cNvSpPr>
            <p:nvPr/>
          </p:nvSpPr>
          <p:spPr bwMode="auto">
            <a:xfrm>
              <a:off x="4798076" y="4996838"/>
              <a:ext cx="2242032" cy="45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endParaRPr lang="en-US" altLang="en-US" sz="1400" i="1">
                <a:solidFill>
                  <a:srgbClr val="262626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1772" name="TextBox 19"/>
            <p:cNvSpPr txBox="1">
              <a:spLocks noChangeArrowheads="1"/>
            </p:cNvSpPr>
            <p:nvPr/>
          </p:nvSpPr>
          <p:spPr bwMode="auto">
            <a:xfrm>
              <a:off x="7165742" y="4627506"/>
              <a:ext cx="1536250" cy="954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altLang="en-US" i="1">
                  <a:solidFill>
                    <a:srgbClr val="262626"/>
                  </a:solidFill>
                  <a:latin typeface="Calibri" pitchFamily="34" charset="0"/>
                  <a:cs typeface="Arial" pitchFamily="34" charset="0"/>
                </a:rPr>
                <a:t>And more to come….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554471" y="2322975"/>
              <a:ext cx="0" cy="340472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700333" y="2322975"/>
              <a:ext cx="0" cy="340472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02145" y="2322975"/>
              <a:ext cx="0" cy="340472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09612" y="1981212"/>
            <a:ext cx="11146367" cy="2303463"/>
            <a:chOff x="489702" y="2322975"/>
            <a:chExt cx="8212290" cy="3404725"/>
          </a:xfrm>
        </p:grpSpPr>
        <p:sp>
          <p:nvSpPr>
            <p:cNvPr id="31762" name="TextBox 24"/>
            <p:cNvSpPr txBox="1">
              <a:spLocks noChangeArrowheads="1"/>
            </p:cNvSpPr>
            <p:nvPr/>
          </p:nvSpPr>
          <p:spPr bwMode="auto">
            <a:xfrm>
              <a:off x="489702" y="4627506"/>
              <a:ext cx="1825648" cy="954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altLang="en-US" i="1">
                  <a:solidFill>
                    <a:srgbClr val="262626"/>
                  </a:solidFill>
                  <a:latin typeface="Calibri" pitchFamily="34" charset="0"/>
                  <a:cs typeface="Arial" pitchFamily="34" charset="0"/>
                </a:rPr>
                <a:t>University College London</a:t>
              </a:r>
            </a:p>
          </p:txBody>
        </p:sp>
        <p:sp>
          <p:nvSpPr>
            <p:cNvPr id="31763" name="TextBox 26"/>
            <p:cNvSpPr txBox="1">
              <a:spLocks noChangeArrowheads="1"/>
            </p:cNvSpPr>
            <p:nvPr/>
          </p:nvSpPr>
          <p:spPr bwMode="auto">
            <a:xfrm>
              <a:off x="2586286" y="4627506"/>
              <a:ext cx="2082798" cy="545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altLang="en-US" i="1">
                  <a:solidFill>
                    <a:srgbClr val="262626"/>
                  </a:solidFill>
                  <a:latin typeface="Calibri" pitchFamily="34" charset="0"/>
                  <a:cs typeface="Arial" pitchFamily="34" charset="0"/>
                </a:rPr>
                <a:t>Cardiff University</a:t>
              </a:r>
            </a:p>
          </p:txBody>
        </p:sp>
        <p:sp>
          <p:nvSpPr>
            <p:cNvPr id="31764" name="TextBox 27"/>
            <p:cNvSpPr txBox="1">
              <a:spLocks noChangeArrowheads="1"/>
            </p:cNvSpPr>
            <p:nvPr/>
          </p:nvSpPr>
          <p:spPr bwMode="auto">
            <a:xfrm>
              <a:off x="4798076" y="4996838"/>
              <a:ext cx="2242032" cy="545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altLang="en-US" i="1">
                  <a:solidFill>
                    <a:srgbClr val="262626"/>
                  </a:solidFill>
                  <a:latin typeface="Calibri" pitchFamily="34" charset="0"/>
                  <a:cs typeface="Arial" pitchFamily="34" charset="0"/>
                </a:rPr>
                <a:t>University of Leicester</a:t>
              </a:r>
              <a:endParaRPr lang="en-US" altLang="en-US" sz="1400" i="1">
                <a:solidFill>
                  <a:srgbClr val="262626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1765" name="TextBox 28"/>
            <p:cNvSpPr txBox="1">
              <a:spLocks noChangeArrowheads="1"/>
            </p:cNvSpPr>
            <p:nvPr/>
          </p:nvSpPr>
          <p:spPr bwMode="auto">
            <a:xfrm>
              <a:off x="7165742" y="4627506"/>
              <a:ext cx="1536250" cy="954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altLang="en-US" i="1">
                  <a:solidFill>
                    <a:srgbClr val="262626"/>
                  </a:solidFill>
                  <a:latin typeface="Calibri" pitchFamily="34" charset="0"/>
                  <a:cs typeface="Arial" pitchFamily="34" charset="0"/>
                </a:rPr>
                <a:t>University of Aberdeen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554471" y="2322975"/>
              <a:ext cx="0" cy="340472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00333" y="2322975"/>
              <a:ext cx="0" cy="340472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002145" y="2322975"/>
              <a:ext cx="0" cy="340472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52" name="TextBox 45"/>
          <p:cNvSpPr txBox="1">
            <a:spLocks noChangeArrowheads="1"/>
          </p:cNvSpPr>
          <p:nvPr/>
        </p:nvSpPr>
        <p:spPr bwMode="auto">
          <a:xfrm>
            <a:off x="6474884" y="5959486"/>
            <a:ext cx="2825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altLang="en-US" i="1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London School of Economics</a:t>
            </a:r>
          </a:p>
        </p:txBody>
      </p:sp>
      <p:pic>
        <p:nvPicPr>
          <p:cNvPr id="31753" name="Picture 2" descr="http://1.bp.blogspot.com/_EBQXWmofca0/S9ygeheQErI/AAAAAAAAA0U/PIhj0lFtTQQ/s1600/800px-UCL_Portico_Buil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919" y="2149475"/>
            <a:ext cx="22733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6" descr="http://myea.umd.edu/_customtags/ct_Image.cfm?Image_ID=158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7314" y="2149475"/>
            <a:ext cx="216323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8" descr="http://mathi.eu/wp-content/uploads/yapb_cache/leicester_cricket_university.3ucvpo0c3ew40ok4oc0w04ows.eyxxlunssk088oo04goo4ssgk.th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5967" y="2149475"/>
            <a:ext cx="24257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0" descr="http://t3.gstatic.com/images?q=tbn:ANd9GcTDMGMDZK-Fp_RVvmQ3kXUurLjX6eOZGe_9Ye6y_8hgApE2Fi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75285" y="2157413"/>
            <a:ext cx="208068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8" descr="http://www.thisisbath.co.uk/images/localpeople/ugc-images/275774/Article/images/17329687/431218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920" y="4641850"/>
            <a:ext cx="2089149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52" descr="http://www.iec.cat/butlleti/imatges/152_butlleti_portada_claustre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8117" y="4581546"/>
            <a:ext cx="2402416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9" name="AutoShape 24" descr="data:image/jpeg;base64,/9j/4AAQSkZJRgABAQAAAQABAAD/2wCEAAkGBhQSERUUExQVFBUWGBoWGBgXFxcUGBcYGBgYFxgXFxQXHCYeFxkjGhQXHy8gIycpLCwsFx4xNTAqNSYrLCkBCQoKBQUFDQUFDSkYEhgpKSkpKSkpKSkpKSkpKSkpKSkpKSkpKSkpKSkpKSkpKSkpKSkpKSkpKSkpKSkpKSkpKf/AABEIAQ0AuwMBIgACEQEDEQH/xAAcAAABBQEBAQAAAAAAAAAAAAAGAgMEBQcBAAj/xABCEAABAwIDBQUHAQYEBQUAAAABAAIRAyEEBTEGEkFRYSIycYGRBxOhscHR8OEUI0JSYoJTcpLxFRaistIkJTODwv/EABQBAQAAAAAAAAAAAAAAAAAAAAD/xAAUEQEAAAAAAAAAAAAAAAAAAAAA/9oADAMBAAIRAxEAPwC2DtbnwSOHHxUncMnmkFlvmgadEj8lcAF/knnDQx4Lg1NroGC2y9uiQnYt81w6i1kDbWi6dDBAXY1Q9tFte3DjcaN6py4N5Tx8h8EF8+A69gqXNMxpskFwB8fyEAY/aWvVPaqO8GndHoFUuMoDurtpQYIAfUP9IEeMuKgO2/fPYphsaGST4yCIQnC6QgIm7ZV5mKZ4mz/jeymYbbgA/vWCObCSR4tIFvBCC8g0iltLhnRFZt+ctPmCJBU6lj6bj2ajT/c23iJkLKYS6VUtMtJHgg1mnDpg31SjQ0ugDLNqS3dbVEgEdsWcOpg9q34Ue4TEMqMa9hkR4hBw0tbps0tLqZuC6acwWQRjTN005imlglMvoiEDO6Z1SN3qfgnywSmSAgMHUrpsUrKU5glNlovdAw+mbFcFO5T722CT7u6CPuGCkPB15KRW3WtLnGABKzrajb1xJp4aA24NTUnUdnh5+k6oLLajagUv3dNwNR3K+6D/ABH6A63OmoTXaXHUkm5JNzzlV/vTJMmTqTcnxJUvAsBPaNvGB5koGzheV+vNM1Gwfsryu3ftTH3P1jqYVbiMLua68kESF5LDVwtQIheCVC4g8V4Ly8g4Qr/ZHPDRqbjj2HHjNufwn4KiAXt0i6DZ3CeFk07TRD2w20Bqt9y89po7JvcDVpPMTbp4FElVhhBHc6+i5FtF17DK80FAh7b6Jgt6KU6bJpzDP6hAUueJTe8L2unnTOibvJQNOI3Qlb7QZNgBMrxPZ0Qf7RM8LKQpNMF/e/yjh4HlyQDW2W2DsQ806ZiiD/rg2J6cQPPlAoV0lKYxBxrVIa6EgBLY26C2yvfcD2hTpjU6F3nqU3TdTqVQXT7sdbmOqaxnYAbMki56cgOAUVjUFtjMM0s32DvEho4gD5fqqxuCdBcRDRYnryUzC4mBfy6DokY+vLWsHdHDqefVBXOCSWqwwmFBuV7GYYMHU/BBW7q5CXuSYSqvIdQg82nIlP4VgIM9PLr8k5gmdkzxn5JOGMEzobH6IOU3uw9RtRp7pDrdDceYkeBPNa4Htc0EGxEjzWR7+6SHXGh4cNZWmbN1i7CUpBPYF+ZEtPxagluYJF02Wa3TzjpZNEi9kDTgLXSXC+qWeFlx0TogLHtNuaaNMybp97Ba9025onVBGqWaTNgsY2ozc167jNgSB66/nJahthmAo4So6bkbrfF1vrHmsYKDrWynYXqbU4xk2QNtClYUAGTdNRCew1LePIalA7mZ3ngjkJ8eS7i3ANFNo0EuPU6R0A+aZNTtTwC5Tfvvk8fogdw9K5nRokpVFkwTqd53oPkpDmw1x5wPr9AuVyGjXSnHqEDeWUnPIA01J6BLzWgGXJ7R/wCkcPA9F3J97eAaN48uAHN3RczqmG1IkvdaTBF+QHLrxQNYLL3Oc0NBLjc2mJsPNczDJ3UcQ+i8dpmo8WytX9muyBEVqzZgbzWkceEz1+SBPaew08zqn+YNd8x9EA/VqRTA6hw8IH2S6VIOtpvNInr/ALqvLyY/NE9ha8EfBAlziR1/LLQfZ/XLsIW3O44xJ4Ek+VyfggqpRA7REhw3vWxH5pKKPZ7iADVpWv2m8zwMegQFT2lIcCpDqXVIdTugjGYXTK8adtUrd6oCV7hAskuIlOPmNEl5Mi36IM39quO/+KmLSS4jnuiPm8eiz+mJKJ/aXiS7HFp0YxojkXSSP+34Iaw4ugkUxddaISZSyUCFIe6Gho1Nz9lHC86ogVUdwXcKe15FMJYsgk1K9+i9Ta6rUaxgLnOIa0DiTYBRH1EQezt3/umEJ096R4E03gfE68NUGn4TZXD5Ng3Vq8Vq8TB7gdEBo5wfNU3s12NdjsQcfirsnept4OdeJH8rRoOasPat7yvUoYOm3vuAtfUgFx5wDJK0rK8IzD0adBghtNoaPIRKDrMPuyG2At4LL/bLsualJuJY2XUpDo4scRJ/tN/MrUq+LawybB3zH3HyVRmGZUngscWkEQQSLjig+bcppe836f8AFBeznLRJA6wJj+lQpuijbPZxuFrmphnE0i7eaRrSdMgTyB08IVC6i528+JBMkDmeIHDwQPtxALGjkCD1B19L+qaweYvw9VtVneYZj+YcWnxH0TLQWm355FJqN5oNjwOYU61JtRhBDhMTzTr2iVnmwmfGm/3D7tdJYZ7ptLQI0Nz6o/ZVLjbTwQNPAgrwATjpuuN0QEjqZjVIfTMi6ccRCbqEWQYRtbXL8bXceLyB0DewP+2fNV1FWu2rQMwxIGgeB/0MVXTCBzeTjRZNwrDAYcOY8kgFsGD/ABayOkAEoIQXjRTuLoBruyZBgjwI0TlJiBilg3O7olN1qLhqFe4bHBgDQJJ4nSOq9mFRhIdd7YJNvdtMC7Wm5lAOtYSi32euZTr71SxBaWnq0zbykKdlWzbcweBhaLmU2Ug90PLiTYPAFUCSHGNYMSFLwGXNBdTLAXU4M7rqTwDoXU3XGmuiDV8C2nXqNqwC9tg7WJ1VnmILBIQbsjiCyruzIH2Rrmzt6nA5IMx2t2hrPO5TBPUIewuAxVV/aqU2dXOv/pBkowz3Jy3QEhxIhpDSQBxdqBYi11UbSZfi8GKT6BDWOh7ms/chwB7VN1Rrd+SP4t4HWOgON2Kplu6+u15OrdPQEkrOdosqfgcQ5gMtPaYeY5eSMcCcwqUDVquNWmXQPe3G7EktqxvCLQ6/1VfnOUVcTRAMufSm51LT/CTxOl+MIAkYyTJlSMRRpFu8x5/yuiZ8uCrwzmvEIOh0GQYIuDyPNaVs1m76rAajuETEyZ4nh+qzIox2Er7wLCdHi1yIeI+bW+hQHjWWXGi2qVT4rgAQEM2Nk246WTt4KbLTAQYx7RsH7vMah/xGsqjzBZ86ZVAwI89rQaa2HaB+8FN5dHCmXNDZ5dqY80Bt1QOhOMeRMcU2EoIOtuQOdkW5JkrHCXaXQrhu8OiMchxIBE6IEf8ALZqVIYIaOfFGeB2ew5phn7M8O4lrnCOomfTRWuX4JjxvCB6K6w+FERxQNZNgxhqZbQpgb3ec5xc4xzi0dOqr9pmCAXBu+bbwHajlPLoiJjN25QjtPiCakmwFvBBH2dcGvk6ko9dVmmstyOsalTeHdmy1HBU5pEdEFfSaXbzQe8PXz5qPTw1Vsjff07Xwg2IT12Og+X2VmaYdBIugpK2Vud3nOLeR4jlEqPXy4AEwINvJEhZzVbmMbpQfOG0WB9ziq1OIAeXDwf2x5dqPJVpRT7R6cYsO4uYJ8nO/8kLIOIs9nzCarrTbX+5kf/pCiO/ZrgSW1Kh0ndHUt1+cIDXibapueifqa6qM4HmgIw3W6S7u6rpIkpkuEIBhuAZiM2xLKkOH7GxkH+V1SSPiFmWe5Q7C4mpQdcsNibbzTdro8PiCtBdjP2fP6e9O5iKIZPCTvkHydTA81H9rmTONSniG0zDWllRwvAB7Jdyu6Lc0GeNS00CptHD747PnOsoGWkAtjzV/l9U+iHqrCCLcfkrfC1IIKDTNm8dYXRZhcVKy7KccaZ6euqLMrzcuIk6IDtrZCCPaC4U6QE9qo7dHhqfgEWYTHWuUD+0jJcRiXMfREhhmJjhrdBT5TmzcM0AiVp+WbUUDTaQRBCwWrs1iqtZrXUnAkwJ7vrwWiZJ7MqjCwYit2f5WSPLeP0QEVbaSlUrOY17JbeN4TbprwRTQZ2fG6ztvs3o0McKlMNazvEdpxceNybTaStBpYi0IPV2/BD+cVoCuK9eUMZ9V7MIMY23xPvMW/k0NaPmfmh0q0z+f2mt1dz6D8uo+W5RUr1NxguBLidGgmJceF/yxQRqNFz3NawbznENaBxJ0C2PJctbh8OymDO6LkcXG7j6qn2T2OGGIqVYdVi0TusB5c3W1jp1JE5+tkHXuEhR3RPFOkpt7r6ICY6mybAtolkmUkEwUAh7Scoc+hTxFIfvMM7e6lhIkeAIa7wBUz/mSnistq1HRApkOEgkODRY9QY8oKvcS47o49OayzPdma9Os4YWk9rK1txpB3ouBBs1oJMXGpGiATDSAJ1hLpVCDIMFP5lldaiQK9N1MnQOIvHKCZ8VECCczHlxAdBnjx6SpVIqlcVbYSpKAqy/tMU/LsTunW6o8urwE/QxXb80GkYHETHQXU8YkCULUM1FKmXHlKHKntAL3xSBdOkXQagz3Yc11QhoHMxdXX7bSqNlrmuHPeFlk9PFYyo2W4YuvBLnNB+aivoY8PIFAiY1cIHPTwKDVsViaT9Ht3h1XKVWNfJZz7/HNBBw7bXPa++i5l+2T2vDH06o/p3d4n/LuyD5INBr1rIZzl29Yq5diw+lvCdONj6IdxVWXE8EGOZ/W/wDU14/xHeNrfRaHsXs+cPhpcP3lXtOm8D+FvkL+JKzHGVd6tUdzqPI/1khapslnRxOHDnWc0lpI0Jm3nET4oLa4twSQTdKeNLpEC6BUm3xSXkykmISXRKAnIg6psixErj3CUhpF0CatAECTxTGNw9NjS99XcAEklxkf5bpvOcY6nRL6bQ8tuWkxIGsHwWTbV7XPxjgC006QiGaknXecYHkPwAvaLNqVetNNpDQY3iSXP6y4kxyE2k81T1xy0UZj0r3iDzlKwFWFCLlJwQsgv8PXheo4iKoJ0kSoVKpCtNl8pOJxAbctbBd66INOy7Kn1KQc1hMi0gX8JQXm+S4kPM4ZwjjTYD8G/wC61OpjarwKVP8AdtgAkd48wOQV7gcvYGgAaIMXyfbv9nAZV3qZ/qBbJH9LgDwV1U9oFAw73gnwWp4jLWvEOAcOTgHD0KHMb7OMA9xc7CU2uOrqY3PUNhAGP20FUbrHa6w3grTKQ1sObrzRDhtisNTtTAA5Wt6QUzm2QBjZYCOkyD4cQeiCtxdcNa6OIKF81xfu6FR/JpPwspWZYwxAQZtvmk0W0mnUhzvAH6n5FAG06Bc8MGpcGz4mJ+q1nZnJm4agGAlx7zieZ1gfDwCDPZ9lwfWc9wndbA01dxHWJH9xWjhx0QIc7Sy4vPcV6TKBt7oGi4u1CYXBKC8fXggkKrxW0tNhIALzwDRN+p0CuaWTe/70x1H0Vtgchp0wIa2/TVBkGfbU4pzSC33LSSO6Sd3xQTiHb3EnqV9MYjJaTm7rqYLTa/69VTD2YYIne93BBtBifLQoPncAhcJW3ba7BMdSO42I7pF49OCxbGYR1N5Y8Q4GD/ugRSaTPQSrnH5Z+zvaODmgg9YupOymUsqVCHEyIPQiQfmPgijaLJvfUYA7TbiEAvk+WOxFUU22nU8gtl2eySlhKYiB/MeJPMrLdhahpvc4jtDsxpxifgjWljnvq9sy0EWHdn6oCx2PeXfum+ZsplLE12DtOb4AG3qqMbQ06R7ThKZxW3FLi4eqA0wOMqOEkj0UPGbR1Q8to0BU3e+7e3QOYHMoawG3tGYFQHoDKkbK7dUWtfSrvAcXPeyASXMLib8zMoCjD5jRrtJ0cLOa6zmnkfuFyvgy5p3XEjlqm8BSa8vqNENqbpAiNBqRzMp//hYmRI8DCDM9qMrfvywXJgzYA/zeH5xVPtp7KKv7TvYcy00afeMlzwHB88gYB5XK0XO8L2iDc6jrzCnMx3vgxwMODd1w5Ecb8DqgxXZXJcXQqw1oDSYeHXg8eq0A5cIkPnyP4Fe1Mvbv78CXWJ0lLblrOA/PFAK1crfFrjmo76bmntAjxRu2gW1O72IsZvPhyXK+Ga4kESgBDpqlNV5mGzovu26cFSOwT2mN02QanSG7aLJIbJ5dJhR8NUsCZ/2SjU5n4jmgeMH8lRmvANo+/H1TrW8fr9lDxVE6iSQNA78vZA9iKIeHTex6x+BYT7RslIqb4GhIPhw/Oq27DYgRax4gD1uP0QttjljXODrQ4bruN/NBmOzLS2rSdwcHMPiBIRniscKLH1CJDWOMc4Ei3iEOZNUaG1aW7L2k1KcfzsuACSBfu+ZV/XqhzeDg4WHMHggz/I8NiMRXih3zdx0aATefstIwOwWKcP3mJYwcmMLj6kx8FYbHbNtpNO40N3jJ+0o2oYf0CAPwnsgw1TtYipXqnq/dH+lsJ+r7HcvcbU3j/wCx31RvM2CkMpoM6xHsQwUfu3VabuBDp+aq8V7JsVQZv0MQKpZcU3siQLwHTqtdkBIfUlBnGyW0rnjdc4h7bOa6xaRYgjmjzC4olqqs72QoV5qbvu6vCqzsunhP8w6FD+y2fVGvfQr9+m4tJ5jg4eIgoL/Pe0LajTxVTRqlhFRvmPmFf4ijvhUlNoD3NOhPxQWtMh7ZDt4G4JTmHdIgqpoPNJ+6e4fh1Vjh3dqP1QTq1h+fNVNXEtvAJPJT8Ubc/wBVWBkO4H86aIJJqTA3f09VWV6I3j9lMFSDYJZe03+/2QSW1gy3eESf05pw4mRAnlb86jVRKdQRbSY00Snv3TvX6xz+6CzpOBE6+iTiTafn9IuoVWpEEEacXGD8+SiY7MYY6N2REidPgEEHE5tuvO6YcJmB9NVT5xtB+7d7yY5wR53Cg4muDefoLWjiEH7V5vM02+cR9kETE51GJ3qZknTjf6o32SyZxa11S8d0chMwEP7E7H3FaqLnutPAc/Fapl2DgDggs8HTAaABCsKNKFGwwU5pQLaIXQ9eaxL3QNECCF51SEl71Fr1LXQN4rGTIFlmmb4r3eZNPCowerCR9QjXH5rTaSHODbTJMQsWzraT3mOYQ6WskAjq79Ag3HBYuW6qFjWdsEKkyXM95oV4wzCB+ph95o5/RQsHW3X7h1Hd6jl5K6o4UbnkqTMcOZDmzvtuPJBYYh8xMDzjRQq9aJgi3JOUa4qsDt4W1bHdPnwKqM0xRkgA2/PBBObiQOF0tlYETf0hQMCd+5JJImwm/lorljRF6bvVo+BKCM7FWNh2XB/rE+m8fTzVg4ieR0iwMRP1KosVIBadJaQecOb4cwFZYLETYgTIif8ALx8wgTiqzgD2gIHEH0mUKZpmtT/Eb6H0jeCKsyG/TJETqI9CBHks9zirY3jX9EA3mmdua5zA+eoAb9+nFe2Wyc4ir718ljCDe8nzT2D2Er4ntsdTubgm4B8Ee5PsbWwtIN3d8alzO0PTggssqZcWRHQozdV2U0I1F+R1V46wQKoCdAp1ChxKZwrbKW19kHXGFGqV1GxeMvEqlx+chgN5QXFfGgIO2r21p4dpJdflxPgqjP8AbltNhJd5TeVkOcZs/E1S9xPQcAEEnONoauKquc9x3ZMNmwHXmq91JzHtLhG81tRvVrp3T8FMwIptfT943ep7wL2gwXgX3d7gDEHpKu/aJmn7VVo12UxTY2k2lDRDQAZYJ6bxHogJtmMSdxpnl4o7yx5KzPYzGhze0dOX3Wh5ZmNMCxk8UBphGSxQMwwgMnQruWZoCrOtRDxIQA2JpFjt9tjx69CPqqytvVi8gO3Wd46QTFj1v8kXZnk1QAllMv5iRJ9Sntk8t3sC0VWFj6suqNIhwcSRDuoAA8kFJldHdZ2TAIMDyGnol18TDj+vJLdSNI+70LTE8+yb+YVbvE/zH0+6CfmtLfYd3vC/KYIMdPqqDLM4ivuifPodfCOPVEFAgDvC+sXjiD4GefACFn22NE4bEsrNJax3ZPiJ9LFBoFfENDASXDd3udySCIlZztFiRvOLdDp56hWwzj3rGkuGgifG6HsW73tRoF4NxzE2+CC3yrFPo0gQbkx9TZHuW525lNvP6nmgyrhWOqU6YsGa21JuZV9iMLuwB4xPPRAX4XOmVI3mgnSRqnMQ0Pux1hqDr5c0L4JpAN9ApOHxJHE2QFWDdItdP15iwKoMNmjmCRy0KsaW0LSLgjwQC+0ec/s4c5+8G84MLNtqNt2utSdJmZWke1Wq7EZc9mGBqOLm7wGu6DLl88uBBIIg6GeHkgVjcW6o4ucZJSsHWDTOqYcuBBIqVd506BH+UYKnUbTYQ1zS3dIJtBgmTwNlnbXLQ9nK7TTZEGIkIOY/YGvg96th6jH0GtL3Ne7ccxobvETcPESAbd26vNjqdXEhri1tJp4G7iOcK4w2MFRnuXDsvY5jp0II3ePiVS7H4k0nupO1Y4t/0mJ8xdBqmWZFTYATLz108miytgFEy2rLQpiDyjYCpLT0c8ejj9ErE4xlMdpwHTifAIf/AOLdp4YYa928DrcgSLaaIH8/wzHPDuIbB68vMXQ8/BXsbeCm1MVFjoeXBMOpdT6II76AaRrHIXjj8ghHbWszEUzR0OoPJw7p8OCLM2x8NuY5Drp9Cs/zvHtDSfP7fFANYDNN2mWk9oWPG8/YIn2Tyve7ZkjUk8IugXDtNSuI/iN1sGAw4pUBFi4BvpqfVB3KsFvvc7+YjgrJtIuqSDofgFzDU/dUp4xfxKeyit8bXQSCIAtBN/wpdJ0xNpUmvVBMc0plMDgYQRqjzo0rmIdwiycxFBsyCRHBQKz7wD1QLdWLBut4n8usR2vrh+LqkNDe0Z6nmtezLF7rHu4NaVhuIqFznONySSUDBXpXSklB6VdZNmppEcfoqUJ+mUGkYLNN8DtRIjkbSRHTX8smcqzZtTGvFMkkQHW1cLGOJ0F0J4HMtzWVOyraQsMNY2noJY0B0AySSdT4oN7y7O6dOnLjcCSONlFzDbB0nchoB11J9bLPMPmDw8Bzy4aEm0tddrtPD4ohw9Ilsm5HZNtRwNvRBYVqpqGS64ve8tP2SKDBO7BaNRBt5eB+ai4CoWxxc0xINiOE/wBvyKsathaZHaE69RfWxI8UEynR3mzbqev2K4aX9QXcLXkTNnenQkcEuowSez8SgyPaDaQga3vb88vignEYxzzJKl5g8l8OMiY+Kl4DZsVHubvkbs/wzMHxCBnZmqG1d5zSY4gTdaazG06xYG1AC0CRxBmVGyTZ2lTpbsTBuTxMLtfZSm4728QTy/3QEmJYSwakOmYFrJ7LKIbzsFTNwz6VGW1HdkQAdI9VU5dtfUBhzWukxxbogOMOw71/FTRWtc6Ksy3G74ndA08lZ4toHAHhxHyQMPqSCVAqNEzCmbocIgjwP6JjGUYbAQDG01Q/s1SO8QY69FnWH2bduku7JA48r3tw7JutSzzDwGDqOHifoqPEYUBxEyLfER9z5oMurU4KZcFb5/hwyq4DmqooGk+xMlScPTkE8h9YQc307h60GdeiZdUE90eZN/SEulWbPcj+531KA+y/Ee8pMcLlnYPg67T4C4RZleMDmtNu1LHjrMT0vdBGyleW1Bp+7J82GWlFGQUJbVM6Br/M9n6BBcMobpnTn58x48VY0JgjiLjw4i/Hj6qrp4gkwf4rHj0J84S6OPcPd8ySJ8J/8fiUFvh2w4gXBuL2ExPnPzTstNy6/mo2PxYY1pDRe4v3dPVOUmvcA4VN2eAaIHqg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1760" name="Picture 26" descr="http://t1.gstatic.com/images?q=tbn:ANd9GcQu-YQbjwLKLjSqiKE0KQ8-LgergukeK3c4FFkqeIzqTo2x_CK-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98232" y="4581546"/>
            <a:ext cx="2203449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28" descr="http://www.ticklethewire.com/wp-content/uploads/2009/09/question-mark-150x15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10800" y="4581525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59652" y="863601"/>
            <a:ext cx="10972800" cy="680720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8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Условия размещения </a:t>
            </a:r>
            <a:r>
              <a:rPr lang="ru-RU" sz="3600" dirty="0">
                <a:solidFill>
                  <a:srgbClr val="C00000"/>
                </a:solidFill>
              </a:rPr>
              <a:t>диссертации в </a:t>
            </a:r>
            <a:r>
              <a:rPr lang="en-US" sz="3600" dirty="0">
                <a:solidFill>
                  <a:srgbClr val="C00000"/>
                </a:solidFill>
              </a:rPr>
              <a:t> ProQuest?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3" y="1188720"/>
            <a:ext cx="11233052" cy="475488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Submit Dissertations or Theses </a:t>
            </a:r>
            <a:r>
              <a:rPr lang="en-US" dirty="0" smtClean="0">
                <a:latin typeface="+mn-lt"/>
                <a:hlinkClick r:id="rId3"/>
              </a:rPr>
              <a:t>http://www.proquest.com/products-services/</a:t>
            </a:r>
            <a:r>
              <a:rPr lang="en-US" dirty="0" smtClean="0">
                <a:hlinkClick r:id="rId4"/>
              </a:rPr>
              <a:t>dissertations/submit-a-dissertation.html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endParaRPr lang="ru-RU" dirty="0" smtClean="0">
              <a:latin typeface="+mn-lt"/>
            </a:endParaRPr>
          </a:p>
          <a:p>
            <a:endParaRPr lang="ru-RU" dirty="0" smtClean="0">
              <a:latin typeface="+mn-lt"/>
              <a:hlinkClick r:id="rId5"/>
            </a:endParaRPr>
          </a:p>
          <a:p>
            <a:r>
              <a:rPr lang="en-US" dirty="0" smtClean="0">
                <a:hlinkClick r:id="rId5"/>
              </a:rPr>
              <a:t>Why submit  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How to submit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18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40000" y="3200400"/>
            <a:ext cx="3657600" cy="457200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400" smtClean="0">
              <a:solidFill>
                <a:srgbClr val="FFFFFF"/>
              </a:solidFill>
              <a:ea typeface="SimSun" pitchFamily="2" charset="-122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20800" y="5257800"/>
            <a:ext cx="5892800" cy="609600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400" smtClean="0">
              <a:solidFill>
                <a:srgbClr val="FFFFFF"/>
              </a:solidFill>
              <a:ea typeface="SimSun" pitchFamily="2" charset="-122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184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Image result for thesis submiss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" r="9091" b="5159"/>
          <a:stretch/>
        </p:blipFill>
        <p:spPr bwMode="auto">
          <a:xfrm>
            <a:off x="23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Rectangle 73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92" y="321182"/>
            <a:ext cx="5735591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36892" y="353747"/>
            <a:ext cx="5735591" cy="9456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ea typeface="+mj-ea"/>
                <a:cs typeface="+mj-cs"/>
              </a:rPr>
              <a:t>Простой процесс  размещения диссертаций в </a:t>
            </a:r>
            <a:r>
              <a:rPr lang="en-US" sz="3600" dirty="0">
                <a:solidFill>
                  <a:srgbClr val="C00000"/>
                </a:solidFill>
                <a:ea typeface="+mj-ea"/>
                <a:cs typeface="+mj-cs"/>
              </a:rPr>
              <a:t>ProQuest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36884" y="1563162"/>
            <a:ext cx="5611568" cy="4046308"/>
          </a:xfrm>
        </p:spPr>
        <p:txBody>
          <a:bodyPr vert="horz" lIns="91440" tIns="45720" rIns="91440" bIns="45720" rtlCol="0"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1800" b="1" dirty="0">
                <a:latin typeface="+mn-lt"/>
                <a:ea typeface="+mn-ea"/>
                <a:cs typeface="+mn-cs"/>
              </a:rPr>
              <a:t>Для университетов доступны  различные опции размещения</a:t>
            </a:r>
            <a:endParaRPr lang="en-US" sz="1800" b="1" dirty="0">
              <a:latin typeface="+mn-lt"/>
              <a:ea typeface="+mn-ea"/>
              <a:cs typeface="+mn-cs"/>
            </a:endParaRPr>
          </a:p>
          <a:p>
            <a:pPr marL="742950" lvl="4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+mn-ea"/>
                <a:cs typeface="+mn-cs"/>
              </a:rPr>
              <a:t>Выгрузка из институционального репозитория</a:t>
            </a:r>
            <a:endParaRPr lang="en-US" dirty="0">
              <a:latin typeface="+mn-lt"/>
              <a:ea typeface="+mn-ea"/>
              <a:cs typeface="+mn-cs"/>
            </a:endParaRPr>
          </a:p>
          <a:p>
            <a:pPr marL="742950" lvl="4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+mn-ea"/>
                <a:cs typeface="+mn-cs"/>
              </a:rPr>
              <a:t>Использование онлайн сервиса </a:t>
            </a:r>
            <a:r>
              <a:rPr lang="en-US" dirty="0">
                <a:latin typeface="+mn-lt"/>
                <a:ea typeface="+mn-ea"/>
                <a:cs typeface="+mn-cs"/>
              </a:rPr>
              <a:t>ETD Administrator</a:t>
            </a:r>
          </a:p>
          <a:p>
            <a:pPr marL="0" lvl="3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b="1" dirty="0">
                <a:latin typeface="+mn-lt"/>
                <a:ea typeface="+mn-ea"/>
                <a:cs typeface="+mn-cs"/>
              </a:rPr>
              <a:t>Возможность включения данных в любых форматах</a:t>
            </a:r>
            <a:r>
              <a:rPr lang="en-US" b="1" dirty="0">
                <a:latin typeface="+mn-lt"/>
                <a:ea typeface="+mn-ea"/>
                <a:cs typeface="+mn-cs"/>
              </a:rPr>
              <a:t>: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</a:p>
          <a:p>
            <a:pPr marL="908050" lvl="4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PDF </a:t>
            </a:r>
          </a:p>
          <a:p>
            <a:pPr marL="908050" lvl="4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+mn-ea"/>
                <a:cs typeface="+mn-cs"/>
              </a:rPr>
              <a:t>Мультимедиа файлы</a:t>
            </a:r>
            <a:r>
              <a:rPr lang="en-US" dirty="0">
                <a:latin typeface="+mn-lt"/>
                <a:ea typeface="+mn-ea"/>
                <a:cs typeface="+mn-cs"/>
              </a:rPr>
              <a:t> (</a:t>
            </a:r>
            <a:r>
              <a:rPr lang="ru-RU" dirty="0">
                <a:latin typeface="+mn-lt"/>
                <a:ea typeface="+mn-ea"/>
                <a:cs typeface="+mn-cs"/>
              </a:rPr>
              <a:t>аудио, видео и т.д.</a:t>
            </a:r>
            <a:r>
              <a:rPr lang="en-US" dirty="0">
                <a:latin typeface="+mn-lt"/>
                <a:ea typeface="+mn-ea"/>
                <a:cs typeface="+mn-cs"/>
              </a:rPr>
              <a:t>)</a:t>
            </a:r>
          </a:p>
          <a:p>
            <a:pPr marL="908050" lvl="4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+mn-ea"/>
                <a:cs typeface="+mn-cs"/>
              </a:rPr>
              <a:t>Массивы данных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586073" y="1553163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1"/>
            <a:ext cx="12192000" cy="680720"/>
          </a:xfrm>
        </p:spPr>
        <p:txBody>
          <a:bodyPr/>
          <a:lstStyle/>
          <a:p>
            <a:r>
              <a:rPr lang="ru-RU" sz="3200" dirty="0"/>
              <a:t>Как разместить диссертацию в </a:t>
            </a:r>
            <a:r>
              <a:rPr lang="en-GB" sz="3200" dirty="0"/>
              <a:t>ProQuest </a:t>
            </a:r>
            <a:r>
              <a:rPr lang="ru-RU" sz="3200" dirty="0"/>
              <a:t> через </a:t>
            </a:r>
            <a:r>
              <a:rPr lang="en-GB" sz="3200" dirty="0"/>
              <a:t>– ETD</a:t>
            </a:r>
            <a:r>
              <a:rPr lang="ru-RU" sz="3200" dirty="0"/>
              <a:t> </a:t>
            </a:r>
            <a:r>
              <a:rPr lang="en-GB" sz="3200" dirty="0"/>
              <a:t> Administrator</a:t>
            </a:r>
            <a:endParaRPr lang="en-US" altLang="en-US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b="1528"/>
          <a:stretch/>
        </p:blipFill>
        <p:spPr>
          <a:xfrm>
            <a:off x="1188720" y="1005516"/>
            <a:ext cx="9144000" cy="569345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50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265044" y="2248525"/>
            <a:ext cx="11622157" cy="42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45720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b="1" dirty="0" smtClean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         </a:t>
            </a:r>
          </a:p>
          <a:p>
            <a:pPr marL="742950" lvl="1" indent="-285750" defTabSz="45720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800" b="1" dirty="0" smtClean="0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971550" lvl="1" indent="-514350" defTabSz="45720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dirty="0" smtClean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Основа - Архив Библиотеки Конгресса США</a:t>
            </a:r>
          </a:p>
          <a:p>
            <a:pPr marL="971550" lvl="1" indent="-514350" defTabSz="45720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Сотрудничество с 3000 научными организациями всего мира</a:t>
            </a:r>
          </a:p>
          <a:p>
            <a:pPr marL="971550" lvl="1" indent="-514350" defTabSz="457200" fontAlgn="base" hangingPunct="0">
              <a:lnSpc>
                <a:spcPct val="93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3200" dirty="0" smtClean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rPr>
              <a:t>За год в базе совершается более 200 млн. поисковых запросов</a:t>
            </a:r>
            <a:endParaRPr lang="en-US" sz="3200" dirty="0" smtClean="0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altLang="en-US" sz="2400" b="1" dirty="0" smtClean="0">
              <a:solidFill>
                <a:prstClr val="white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ETD Administrator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/>
              <a:t>The ProQuest ETD Administrator </a:t>
            </a:r>
            <a:r>
              <a:rPr lang="ru-RU" altLang="en-US" sz="2400" b="1" dirty="0"/>
              <a:t> - бесплатная онлайн система размещения </a:t>
            </a:r>
            <a:r>
              <a:rPr lang="en-US" altLang="en-US" sz="2400" dirty="0"/>
              <a:t>  </a:t>
            </a:r>
          </a:p>
          <a:p>
            <a:r>
              <a:rPr lang="ru-RU" altLang="en-US" sz="2400" dirty="0"/>
              <a:t>Для каждой организации создается канал </a:t>
            </a:r>
            <a:r>
              <a:rPr lang="en-US" altLang="en-US" sz="2400" dirty="0"/>
              <a:t>ETD Administrator </a:t>
            </a:r>
            <a:r>
              <a:rPr lang="ru-RU" altLang="en-US" sz="2400" dirty="0"/>
              <a:t>с индивидуальными настройками</a:t>
            </a:r>
            <a:r>
              <a:rPr lang="en-US" altLang="en-US" sz="2400" b="1" dirty="0"/>
              <a:t>  </a:t>
            </a:r>
          </a:p>
          <a:p>
            <a:r>
              <a:rPr lang="ru-RU" altLang="en-US" sz="2400" dirty="0"/>
              <a:t>Более </a:t>
            </a:r>
            <a:r>
              <a:rPr lang="en-US" altLang="en-US" sz="2400" b="1" dirty="0"/>
              <a:t>700 </a:t>
            </a:r>
            <a:r>
              <a:rPr lang="ru-RU" altLang="en-US" sz="2400" b="1" dirty="0"/>
              <a:t>университетов </a:t>
            </a:r>
            <a:r>
              <a:rPr lang="ru-RU" altLang="en-US" sz="2400" dirty="0"/>
              <a:t>уже используют </a:t>
            </a:r>
            <a:r>
              <a:rPr lang="en-US" altLang="en-US" sz="2400" dirty="0"/>
              <a:t>ETD Administrator </a:t>
            </a:r>
            <a:r>
              <a:rPr lang="ru-RU" altLang="en-US" sz="2400" dirty="0"/>
              <a:t>для размещения диссертаций в</a:t>
            </a:r>
            <a:r>
              <a:rPr lang="en-US" altLang="en-US" sz="2400" dirty="0"/>
              <a:t> ProQuest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768" t="67895" r="3386" b="13333"/>
          <a:stretch/>
        </p:blipFill>
        <p:spPr>
          <a:xfrm>
            <a:off x="617220" y="4981339"/>
            <a:ext cx="10287000" cy="12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2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915" y="315812"/>
            <a:ext cx="11253537" cy="791105"/>
          </a:xfrm>
        </p:spPr>
        <p:txBody>
          <a:bodyPr>
            <a:normAutofit fontScale="90000"/>
          </a:bodyPr>
          <a:lstStyle/>
          <a:p>
            <a:r>
              <a:rPr lang="ru-RU" altLang="en-US" sz="3600" dirty="0"/>
              <a:t>Редакторы </a:t>
            </a:r>
            <a:r>
              <a:rPr lang="en-GB" altLang="en-US" sz="3600" dirty="0"/>
              <a:t>ProQuest </a:t>
            </a:r>
            <a:r>
              <a:rPr lang="ru-RU" altLang="en-US" sz="3600" dirty="0"/>
              <a:t>обеспечивают раскрытие контента</a:t>
            </a:r>
            <a:endParaRPr lang="en-GB" sz="3600" dirty="0">
              <a:solidFill>
                <a:srgbClr val="C00000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6C67780-06A9-4AFD-B96F-7718D4E4F549}"/>
              </a:ext>
            </a:extLst>
          </p:cNvPr>
          <p:cNvGrpSpPr/>
          <p:nvPr/>
        </p:nvGrpSpPr>
        <p:grpSpPr>
          <a:xfrm>
            <a:off x="841776" y="1727677"/>
            <a:ext cx="9909655" cy="3699761"/>
            <a:chOff x="1284527" y="1804674"/>
            <a:chExt cx="9031704" cy="3305511"/>
          </a:xfrm>
        </p:grpSpPr>
        <p:grpSp>
          <p:nvGrpSpPr>
            <p:cNvPr id="7" name="Group 1"/>
            <p:cNvGrpSpPr/>
            <p:nvPr/>
          </p:nvGrpSpPr>
          <p:grpSpPr>
            <a:xfrm>
              <a:off x="1284527" y="1804674"/>
              <a:ext cx="9031704" cy="976400"/>
              <a:chOff x="35366" y="2189685"/>
              <a:chExt cx="9031704" cy="976400"/>
            </a:xfrm>
          </p:grpSpPr>
          <p:sp>
            <p:nvSpPr>
              <p:cNvPr id="4" name="Freeform: Shape 3"/>
              <p:cNvSpPr/>
              <p:nvPr/>
            </p:nvSpPr>
            <p:spPr>
              <a:xfrm>
                <a:off x="35366" y="2189685"/>
                <a:ext cx="2441001" cy="976400"/>
              </a:xfrm>
              <a:custGeom>
                <a:avLst/>
                <a:gdLst>
                  <a:gd name="connsiteX0" fmla="*/ 0 w 2441001"/>
                  <a:gd name="connsiteY0" fmla="*/ 0 h 976400"/>
                  <a:gd name="connsiteX1" fmla="*/ 1952801 w 2441001"/>
                  <a:gd name="connsiteY1" fmla="*/ 0 h 976400"/>
                  <a:gd name="connsiteX2" fmla="*/ 2441001 w 2441001"/>
                  <a:gd name="connsiteY2" fmla="*/ 488200 h 976400"/>
                  <a:gd name="connsiteX3" fmla="*/ 1952801 w 2441001"/>
                  <a:gd name="connsiteY3" fmla="*/ 976400 h 976400"/>
                  <a:gd name="connsiteX4" fmla="*/ 0 w 2441001"/>
                  <a:gd name="connsiteY4" fmla="*/ 976400 h 976400"/>
                  <a:gd name="connsiteX5" fmla="*/ 488200 w 2441001"/>
                  <a:gd name="connsiteY5" fmla="*/ 488200 h 976400"/>
                  <a:gd name="connsiteX6" fmla="*/ 0 w 2441001"/>
                  <a:gd name="connsiteY6" fmla="*/ 0 h 9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1001" h="976400">
                    <a:moveTo>
                      <a:pt x="0" y="0"/>
                    </a:moveTo>
                    <a:lnTo>
                      <a:pt x="1952801" y="0"/>
                    </a:lnTo>
                    <a:lnTo>
                      <a:pt x="2441001" y="488200"/>
                    </a:lnTo>
                    <a:lnTo>
                      <a:pt x="1952801" y="976400"/>
                    </a:lnTo>
                    <a:lnTo>
                      <a:pt x="0" y="976400"/>
                    </a:lnTo>
                    <a:lnTo>
                      <a:pt x="488200" y="4882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4207" tIns="18669" rIns="506869" bIns="18669" numCol="1" spcCol="1270" anchor="ctr" anchorCtr="0">
                <a:noAutofit/>
              </a:bodyPr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white"/>
                    </a:solidFill>
                  </a:rPr>
                  <a:t>Подача заявки автором в</a:t>
                </a:r>
                <a:r>
                  <a:rPr lang="en-IN" sz="1400" dirty="0">
                    <a:solidFill>
                      <a:prstClr val="white"/>
                    </a:solidFill>
                  </a:rPr>
                  <a:t> ProQuest</a:t>
                </a:r>
              </a:p>
            </p:txBody>
          </p:sp>
          <p:sp>
            <p:nvSpPr>
              <p:cNvPr id="5" name="Freeform: Shape 4"/>
              <p:cNvSpPr/>
              <p:nvPr/>
            </p:nvSpPr>
            <p:spPr>
              <a:xfrm>
                <a:off x="2232267" y="2189685"/>
                <a:ext cx="2441001" cy="976400"/>
              </a:xfrm>
              <a:custGeom>
                <a:avLst/>
                <a:gdLst>
                  <a:gd name="connsiteX0" fmla="*/ 0 w 2441001"/>
                  <a:gd name="connsiteY0" fmla="*/ 0 h 976400"/>
                  <a:gd name="connsiteX1" fmla="*/ 1952801 w 2441001"/>
                  <a:gd name="connsiteY1" fmla="*/ 0 h 976400"/>
                  <a:gd name="connsiteX2" fmla="*/ 2441001 w 2441001"/>
                  <a:gd name="connsiteY2" fmla="*/ 488200 h 976400"/>
                  <a:gd name="connsiteX3" fmla="*/ 1952801 w 2441001"/>
                  <a:gd name="connsiteY3" fmla="*/ 976400 h 976400"/>
                  <a:gd name="connsiteX4" fmla="*/ 0 w 2441001"/>
                  <a:gd name="connsiteY4" fmla="*/ 976400 h 976400"/>
                  <a:gd name="connsiteX5" fmla="*/ 488200 w 2441001"/>
                  <a:gd name="connsiteY5" fmla="*/ 488200 h 976400"/>
                  <a:gd name="connsiteX6" fmla="*/ 0 w 2441001"/>
                  <a:gd name="connsiteY6" fmla="*/ 0 h 9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1001" h="976400">
                    <a:moveTo>
                      <a:pt x="0" y="0"/>
                    </a:moveTo>
                    <a:lnTo>
                      <a:pt x="1952801" y="0"/>
                    </a:lnTo>
                    <a:lnTo>
                      <a:pt x="2441001" y="488200"/>
                    </a:lnTo>
                    <a:lnTo>
                      <a:pt x="1952801" y="976400"/>
                    </a:lnTo>
                    <a:lnTo>
                      <a:pt x="0" y="976400"/>
                    </a:lnTo>
                    <a:lnTo>
                      <a:pt x="488200" y="4882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114426"/>
                  <a:satOff val="-6571"/>
                  <a:lumOff val="10566"/>
                  <a:alphaOff val="0"/>
                </a:schemeClr>
              </a:fillRef>
              <a:effectRef idx="0">
                <a:schemeClr val="accent1">
                  <a:shade val="80000"/>
                  <a:hueOff val="114426"/>
                  <a:satOff val="-6571"/>
                  <a:lumOff val="1056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4207" tIns="18669" rIns="506869" bIns="18669" numCol="1" spcCol="1270" anchor="ctr" anchorCtr="0">
                <a:noAutofit/>
              </a:bodyPr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white"/>
                    </a:solidFill>
                  </a:rPr>
                  <a:t>Редакторская проверка метаданных</a:t>
                </a:r>
                <a:endParaRPr lang="en-IN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Freeform: Shape 5"/>
              <p:cNvSpPr/>
              <p:nvPr/>
            </p:nvSpPr>
            <p:spPr>
              <a:xfrm>
                <a:off x="4429168" y="2189685"/>
                <a:ext cx="2441001" cy="976400"/>
              </a:xfrm>
              <a:custGeom>
                <a:avLst/>
                <a:gdLst>
                  <a:gd name="connsiteX0" fmla="*/ 0 w 2441001"/>
                  <a:gd name="connsiteY0" fmla="*/ 0 h 976400"/>
                  <a:gd name="connsiteX1" fmla="*/ 1952801 w 2441001"/>
                  <a:gd name="connsiteY1" fmla="*/ 0 h 976400"/>
                  <a:gd name="connsiteX2" fmla="*/ 2441001 w 2441001"/>
                  <a:gd name="connsiteY2" fmla="*/ 488200 h 976400"/>
                  <a:gd name="connsiteX3" fmla="*/ 1952801 w 2441001"/>
                  <a:gd name="connsiteY3" fmla="*/ 976400 h 976400"/>
                  <a:gd name="connsiteX4" fmla="*/ 0 w 2441001"/>
                  <a:gd name="connsiteY4" fmla="*/ 976400 h 976400"/>
                  <a:gd name="connsiteX5" fmla="*/ 488200 w 2441001"/>
                  <a:gd name="connsiteY5" fmla="*/ 488200 h 976400"/>
                  <a:gd name="connsiteX6" fmla="*/ 0 w 2441001"/>
                  <a:gd name="connsiteY6" fmla="*/ 0 h 9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1001" h="976400">
                    <a:moveTo>
                      <a:pt x="0" y="0"/>
                    </a:moveTo>
                    <a:lnTo>
                      <a:pt x="1952801" y="0"/>
                    </a:lnTo>
                    <a:lnTo>
                      <a:pt x="2441001" y="488200"/>
                    </a:lnTo>
                    <a:lnTo>
                      <a:pt x="1952801" y="976400"/>
                    </a:lnTo>
                    <a:lnTo>
                      <a:pt x="0" y="976400"/>
                    </a:lnTo>
                    <a:lnTo>
                      <a:pt x="488200" y="4882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544207" tIns="18669" rIns="506869" bIns="18669" numCol="1" spcCol="1270" anchor="ctr" anchorCtr="0">
                <a:noAutofit/>
              </a:bodyPr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white"/>
                    </a:solidFill>
                  </a:rPr>
                  <a:t>Увеличение раскрытия</a:t>
                </a:r>
                <a:endParaRPr lang="en-IN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: Shape 7"/>
              <p:cNvSpPr/>
              <p:nvPr/>
            </p:nvSpPr>
            <p:spPr>
              <a:xfrm>
                <a:off x="6626069" y="2189685"/>
                <a:ext cx="2441001" cy="976400"/>
              </a:xfrm>
              <a:custGeom>
                <a:avLst/>
                <a:gdLst>
                  <a:gd name="connsiteX0" fmla="*/ 0 w 2441001"/>
                  <a:gd name="connsiteY0" fmla="*/ 0 h 976400"/>
                  <a:gd name="connsiteX1" fmla="*/ 1952801 w 2441001"/>
                  <a:gd name="connsiteY1" fmla="*/ 0 h 976400"/>
                  <a:gd name="connsiteX2" fmla="*/ 2441001 w 2441001"/>
                  <a:gd name="connsiteY2" fmla="*/ 488200 h 976400"/>
                  <a:gd name="connsiteX3" fmla="*/ 1952801 w 2441001"/>
                  <a:gd name="connsiteY3" fmla="*/ 976400 h 976400"/>
                  <a:gd name="connsiteX4" fmla="*/ 0 w 2441001"/>
                  <a:gd name="connsiteY4" fmla="*/ 976400 h 976400"/>
                  <a:gd name="connsiteX5" fmla="*/ 488200 w 2441001"/>
                  <a:gd name="connsiteY5" fmla="*/ 488200 h 976400"/>
                  <a:gd name="connsiteX6" fmla="*/ 0 w 2441001"/>
                  <a:gd name="connsiteY6" fmla="*/ 0 h 9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1001" h="976400">
                    <a:moveTo>
                      <a:pt x="0" y="0"/>
                    </a:moveTo>
                    <a:lnTo>
                      <a:pt x="1952801" y="0"/>
                    </a:lnTo>
                    <a:lnTo>
                      <a:pt x="2441001" y="488200"/>
                    </a:lnTo>
                    <a:lnTo>
                      <a:pt x="1952801" y="976400"/>
                    </a:lnTo>
                    <a:lnTo>
                      <a:pt x="0" y="976400"/>
                    </a:lnTo>
                    <a:lnTo>
                      <a:pt x="488200" y="4882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544207" tIns="18669" rIns="506869" bIns="18669" numCol="1" spcCol="1270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ru-RU" altLang="en-US" sz="1400" dirty="0">
                    <a:solidFill>
                      <a:prstClr val="white"/>
                    </a:solidFill>
                  </a:rPr>
                  <a:t>Метаданные </a:t>
                </a:r>
                <a:r>
                  <a:rPr lang="en-IN" altLang="en-US" sz="1400" dirty="0">
                    <a:solidFill>
                      <a:prstClr val="white"/>
                    </a:solidFill>
                  </a:rPr>
                  <a:t> </a:t>
                </a:r>
                <a:r>
                  <a:rPr lang="ru-RU" altLang="en-US" sz="1400" dirty="0">
                    <a:solidFill>
                      <a:prstClr val="white"/>
                    </a:solidFill>
                  </a:rPr>
                  <a:t>и</a:t>
                </a:r>
                <a:r>
                  <a:rPr lang="en-IN" altLang="en-US" sz="1400" dirty="0">
                    <a:solidFill>
                      <a:prstClr val="white"/>
                    </a:solidFill>
                  </a:rPr>
                  <a:t> PDF </a:t>
                </a:r>
                <a:r>
                  <a:rPr lang="ru-RU" altLang="en-US" sz="1400" dirty="0">
                    <a:solidFill>
                      <a:prstClr val="white"/>
                    </a:solidFill>
                  </a:rPr>
                  <a:t>включены с возможностью поиска</a:t>
                </a:r>
                <a:endParaRPr lang="en-IN" alt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461442" y="3119808"/>
              <a:ext cx="1891319" cy="1459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>
                <a:spcBef>
                  <a:spcPts val="450"/>
                </a:spcBef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Передача</a:t>
              </a:r>
              <a:endParaRPr lang="en-IN" sz="1600" b="1" dirty="0">
                <a:solidFill>
                  <a:prstClr val="black"/>
                </a:solidFill>
              </a:endParaRPr>
            </a:p>
            <a:p>
              <a:pPr marL="0" lvl="2">
                <a:spcBef>
                  <a:spcPts val="450"/>
                </a:spcBef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Автор добавляет  аннотацию и выбирает ключевые слова (на английском языке)</a:t>
              </a:r>
              <a:endParaRPr lang="en-IN" sz="16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52872" y="3116890"/>
              <a:ext cx="1891319" cy="1830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>
                <a:spcBef>
                  <a:spcPts val="450"/>
                </a:spcBef>
                <a:defRPr/>
              </a:pPr>
              <a:r>
                <a:rPr lang="ru-RU" sz="900" b="1" dirty="0">
                  <a:solidFill>
                    <a:prstClr val="black"/>
                  </a:solidFill>
                </a:rPr>
                <a:t>Проверка</a:t>
              </a:r>
            </a:p>
            <a:p>
              <a:pPr marL="0" lvl="2">
                <a:spcBef>
                  <a:spcPts val="450"/>
                </a:spcBef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Ред. коллегия  из экспертов в научных областях по теме диссертации  и качество каждой заявки</a:t>
              </a:r>
              <a:endParaRPr lang="en-IN" sz="1600" dirty="0">
                <a:solidFill>
                  <a:prstClr val="black"/>
                </a:solidFill>
              </a:endParaRPr>
            </a:p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44303" y="3045547"/>
              <a:ext cx="1891319" cy="206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>
                <a:spcBef>
                  <a:spcPts val="450"/>
                </a:spcBef>
                <a:defRPr/>
              </a:pPr>
              <a:r>
                <a:rPr lang="ru-RU" sz="1400" b="1" dirty="0">
                  <a:solidFill>
                    <a:prstClr val="black"/>
                  </a:solidFill>
                </a:rPr>
                <a:t>Увеличение</a:t>
              </a:r>
              <a:endParaRPr lang="en-IN" sz="1400" b="1" dirty="0">
                <a:solidFill>
                  <a:prstClr val="black"/>
                </a:solidFill>
              </a:endParaRPr>
            </a:p>
            <a:p>
              <a:pPr marL="0" lvl="2">
                <a:spcBef>
                  <a:spcPts val="450"/>
                </a:spcBef>
                <a:defRPr/>
              </a:pPr>
              <a:r>
                <a:rPr lang="ru-RU" sz="1400" dirty="0">
                  <a:solidFill>
                    <a:prstClr val="black"/>
                  </a:solidFill>
                </a:rPr>
                <a:t>Ред. коллегия добавляет </a:t>
              </a:r>
              <a:r>
                <a:rPr lang="ru-RU" sz="1400" dirty="0" smtClean="0">
                  <a:solidFill>
                    <a:prstClr val="black"/>
                  </a:solidFill>
                </a:rPr>
                <a:t>дополнительные </a:t>
              </a:r>
              <a:r>
                <a:rPr lang="ru-RU" sz="1400" dirty="0">
                  <a:solidFill>
                    <a:prstClr val="black"/>
                  </a:solidFill>
                </a:rPr>
                <a:t>ключевые слова и предметные рубрики из контролируемого </a:t>
              </a:r>
              <a:r>
                <a:rPr lang="en-IN" sz="1400" dirty="0">
                  <a:solidFill>
                    <a:prstClr val="black"/>
                  </a:solidFill>
                </a:rPr>
                <a:t>ProQuest</a:t>
              </a:r>
              <a:r>
                <a:rPr lang="ru-RU" sz="1400" dirty="0">
                  <a:solidFill>
                    <a:prstClr val="black"/>
                  </a:solidFill>
                </a:rPr>
                <a:t>  тезауруса</a:t>
              </a:r>
              <a:r>
                <a:rPr lang="en-IN" sz="1400" dirty="0">
                  <a:solidFill>
                    <a:prstClr val="black"/>
                  </a:solidFill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</a:rPr>
                <a:t>для максимального раскрытия диссертации</a:t>
              </a:r>
              <a:endParaRPr lang="en-IN" sz="1400" dirty="0">
                <a:solidFill>
                  <a:prstClr val="black"/>
                </a:solidFill>
              </a:endParaRPr>
            </a:p>
            <a:p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0073" y="3045547"/>
              <a:ext cx="1891319" cy="165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>
                <a:spcBef>
                  <a:spcPts val="450"/>
                </a:spcBef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Включение</a:t>
              </a:r>
              <a:endParaRPr lang="en-IN" sz="1600" b="1" dirty="0">
                <a:solidFill>
                  <a:prstClr val="black"/>
                </a:solidFill>
              </a:endParaRPr>
            </a:p>
            <a:p>
              <a:pPr marL="0" lvl="2">
                <a:spcBef>
                  <a:spcPts val="450"/>
                </a:spcBef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Диссертация включена в </a:t>
              </a:r>
              <a:r>
                <a:rPr lang="en-IN" sz="1600" dirty="0">
                  <a:solidFill>
                    <a:prstClr val="black"/>
                  </a:solidFill>
                </a:rPr>
                <a:t>PQDT </a:t>
              </a:r>
              <a:r>
                <a:rPr lang="ru-RU" sz="1600" dirty="0">
                  <a:solidFill>
                    <a:prstClr val="black"/>
                  </a:solidFill>
                </a:rPr>
                <a:t>с широкими возможностями для поиска</a:t>
              </a:r>
              <a:r>
                <a:rPr lang="en-IN" sz="1600" dirty="0">
                  <a:solidFill>
                    <a:prstClr val="black"/>
                  </a:solidFill>
                </a:rPr>
                <a:t>!</a:t>
              </a:r>
            </a:p>
            <a:p>
              <a:endParaRPr lang="en-GB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739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Условия размещения </a:t>
            </a:r>
            <a:r>
              <a:rPr lang="ru-RU" sz="3600" dirty="0">
                <a:solidFill>
                  <a:srgbClr val="C00000"/>
                </a:solidFill>
              </a:rPr>
              <a:t>диссертации в </a:t>
            </a:r>
            <a:r>
              <a:rPr lang="en-US" sz="3600" dirty="0">
                <a:solidFill>
                  <a:srgbClr val="C00000"/>
                </a:solidFill>
              </a:rPr>
              <a:t> ProQuest?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Не эксклюзивный договор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Автор / университет сохраняют авторские права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Бесплатное размещение: отсутствие сборов для авторов или университетов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Простой процесс </a:t>
            </a:r>
            <a:r>
              <a:rPr lang="ru-RU" dirty="0" smtClean="0">
                <a:latin typeface="+mn-lt"/>
              </a:rPr>
              <a:t>размещения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8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"/>
            <a:ext cx="9467851" cy="669608"/>
          </a:xfrm>
        </p:spPr>
        <p:txBody>
          <a:bodyPr/>
          <a:lstStyle/>
          <a:p>
            <a:pPr eaLnBrk="1" hangingPunct="1"/>
            <a:r>
              <a:rPr lang="ru-RU" altLang="en-US" sz="36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Технологии</a:t>
            </a:r>
            <a:endParaRPr lang="en-US" altLang="en-US" sz="3600" b="1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6600" y="1600201"/>
            <a:ext cx="4440311" cy="25955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Вы можете присоединить к Вашей диссертации мульти-медиа материалы любого формата: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ru-RU" dirty="0" smtClean="0"/>
              <a:t>Аудио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ru-RU" dirty="0" smtClean="0"/>
              <a:t>Видео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ru-RU" dirty="0" smtClean="0"/>
              <a:t>Массивы данных и др.</a:t>
            </a:r>
            <a:endParaRPr lang="en-US" dirty="0"/>
          </a:p>
        </p:txBody>
      </p:sp>
      <p:pic>
        <p:nvPicPr>
          <p:cNvPr id="86020" name="Picture 2" descr="http://under30ceo.com/wp-content/uploads/2011/04/technology-e1304133112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1785" y="1600201"/>
            <a:ext cx="51181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7384" y="1111356"/>
            <a:ext cx="11425269" cy="3853825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21C22"/>
                </a:solidFill>
              </a:rPr>
              <a:t>Что дает для ученого размещение диссертации в </a:t>
            </a:r>
            <a:r>
              <a:rPr lang="en-US" sz="2800" b="1" i="1" dirty="0">
                <a:solidFill>
                  <a:srgbClr val="C21C22"/>
                </a:solidFill>
              </a:rPr>
              <a:t>PQDT?</a:t>
            </a:r>
            <a:endParaRPr lang="ru-RU" sz="2800" b="1" i="1" dirty="0">
              <a:solidFill>
                <a:srgbClr val="C21C22"/>
              </a:solidFill>
            </a:endParaRPr>
          </a:p>
          <a:p>
            <a:endParaRPr lang="en-US" sz="2800" dirty="0"/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ru-RU" sz="2800" dirty="0"/>
              <a:t>Диссертация становится видима для подписчиков </a:t>
            </a:r>
            <a:r>
              <a:rPr lang="en-US" sz="2800" dirty="0"/>
              <a:t>PQDT </a:t>
            </a:r>
            <a:r>
              <a:rPr lang="ru-RU" sz="2800" dirty="0"/>
              <a:t>всего мира 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ru-RU" sz="2800" dirty="0"/>
              <a:t>Дает возможность автору диссертации легко найти диссертации и публикации по сходной тематике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ru-RU" sz="2800" dirty="0"/>
              <a:t>Позволяет как автору размещаемой диссертации, так и авторам сходных по тематике публикаций, найти возможных кандидатов для проведения совместных исследований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46BAA-23A0-44EC-A9CB-92033D25F1A4}"/>
              </a:ext>
            </a:extLst>
          </p:cNvPr>
          <p:cNvSpPr txBox="1"/>
          <p:nvPr/>
        </p:nvSpPr>
        <p:spPr>
          <a:xfrm>
            <a:off x="2423871" y="5164916"/>
            <a:ext cx="827722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Отзыв представителя СПбГУ, О.В. Москалевой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8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3701" y="2609850"/>
            <a:ext cx="3575051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3710" y="3705230"/>
            <a:ext cx="357716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10635" y="209550"/>
            <a:ext cx="1009834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en-US" b="1" dirty="0" smtClean="0">
                <a:solidFill>
                  <a:srgbClr val="C00000"/>
                </a:solidFill>
              </a:rPr>
              <a:t>Для чего  размещать диссертацию </a:t>
            </a:r>
            <a:br>
              <a:rPr lang="ru-RU" altLang="en-US" b="1" dirty="0" smtClean="0">
                <a:solidFill>
                  <a:srgbClr val="C00000"/>
                </a:solidFill>
              </a:rPr>
            </a:br>
            <a:r>
              <a:rPr lang="ru-RU" altLang="en-US" b="1" dirty="0" smtClean="0">
                <a:solidFill>
                  <a:srgbClr val="C00000"/>
                </a:solidFill>
              </a:rPr>
              <a:t>в </a:t>
            </a:r>
            <a:r>
              <a:rPr lang="en-GB" altLang="en-US" b="1" dirty="0" smtClean="0">
                <a:solidFill>
                  <a:srgbClr val="C00000"/>
                </a:solidFill>
              </a:rPr>
              <a:t>PQDT?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83973" name="Content Placeholder 6"/>
          <p:cNvSpPr>
            <a:spLocks noGrp="1"/>
          </p:cNvSpPr>
          <p:nvPr>
            <p:ph idx="1"/>
          </p:nvPr>
        </p:nvSpPr>
        <p:spPr>
          <a:xfrm>
            <a:off x="613833" y="1295415"/>
            <a:ext cx="10972800" cy="809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Диссертации из </a:t>
            </a:r>
            <a:r>
              <a:rPr lang="en-US" alt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</a:t>
            </a:r>
            <a:r>
              <a:rPr lang="en-GB" alt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QDT </a:t>
            </a:r>
            <a:r>
              <a:rPr lang="ru-RU" alt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индексируются тематическими реферативно-библиографическими базами данных</a:t>
            </a:r>
            <a:r>
              <a:rPr lang="en-US" alt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83974" name="AutoShape 2" descr="Image result for INSPEC databas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83975" name="Picture 4" descr="https://www.ebscohost.com/prod-mastheads/Inspec_Masthead_We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384" y="2543190"/>
            <a:ext cx="334433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AutoShape 6" descr="Image result for scifinder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8397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384" y="3255963"/>
            <a:ext cx="334433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AutoShape 12" descr="Image result for psycinfo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3979" name="AutoShape 15" descr="Image result for mathscinet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83980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9167" y="2546350"/>
            <a:ext cx="3213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3897313"/>
            <a:ext cx="3337984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2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22810" y="5162565"/>
            <a:ext cx="252941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29100" y="4625975"/>
            <a:ext cx="3556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71944" y="4551378"/>
            <a:ext cx="315383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5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8087" y="4106863"/>
            <a:ext cx="3778249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6" name="Picture 1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5384" y="4968890"/>
            <a:ext cx="344381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7" name="Picture 20"/>
          <p:cNvPicPr>
            <a:picLocks noChangeAspect="1"/>
          </p:cNvPicPr>
          <p:nvPr/>
        </p:nvPicPr>
        <p:blipFill>
          <a:blip r:embed="rId14"/>
          <a:srcRect t="-2" r="55434" b="46640"/>
          <a:stretch>
            <a:fillRect/>
          </a:stretch>
        </p:blipFill>
        <p:spPr bwMode="auto">
          <a:xfrm>
            <a:off x="357717" y="5322903"/>
            <a:ext cx="3359149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8" name="Picture 2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71935" y="5510213"/>
            <a:ext cx="3274484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9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46544" y="3186120"/>
            <a:ext cx="315383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139825"/>
            <a:ext cx="10541000" cy="521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995" name="Title 3"/>
          <p:cNvSpPr>
            <a:spLocks noGrp="1"/>
          </p:cNvSpPr>
          <p:nvPr>
            <p:ph type="title"/>
          </p:nvPr>
        </p:nvSpPr>
        <p:spPr>
          <a:xfrm>
            <a:off x="609602" y="274638"/>
            <a:ext cx="9158817" cy="1143000"/>
          </a:xfrm>
        </p:spPr>
        <p:txBody>
          <a:bodyPr/>
          <a:lstStyle/>
          <a:p>
            <a:r>
              <a:rPr lang="ru-RU" altLang="en-US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Отражение в </a:t>
            </a:r>
            <a:r>
              <a:rPr lang="de-DE" altLang="en-US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Google Scholar</a:t>
            </a:r>
            <a:endParaRPr lang="en-US" altLang="en-US" b="1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983A-0E76-42A9-9461-651B261F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ProQuest </a:t>
            </a:r>
            <a:r>
              <a:rPr lang="ru-RU" dirty="0"/>
              <a:t>помогает защитить </a:t>
            </a:r>
            <a:r>
              <a:rPr lang="ru-RU"/>
              <a:t>права автора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B377-52F4-43C7-BE18-6E5C0337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188720"/>
            <a:ext cx="9957435" cy="475488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ProQuest</a:t>
            </a:r>
            <a:r>
              <a:rPr lang="ru-RU" sz="2400" dirty="0"/>
              <a:t> сотрудничает с </a:t>
            </a:r>
            <a:r>
              <a:rPr lang="en-US" sz="2400" dirty="0"/>
              <a:t> </a:t>
            </a:r>
            <a:r>
              <a:rPr lang="en-US" sz="2400" b="1" dirty="0"/>
              <a:t>Turnitin.com </a:t>
            </a:r>
            <a:r>
              <a:rPr lang="ru-RU" sz="2400" b="1" dirty="0"/>
              <a:t> </a:t>
            </a:r>
            <a:r>
              <a:rPr lang="ru-RU" sz="2400" dirty="0"/>
              <a:t>при проверке оригинальности полных текстов для защиты диссертаций</a:t>
            </a:r>
            <a:endParaRPr lang="en-US" sz="2400" dirty="0"/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Полный текст проверяется и отмечается в случае повторений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Автор / университет информируется в случае нахождения повторений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FF605-58D5-4444-9E6C-AF689457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6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34518DE0-7395-41B4-802C-F37D6415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16" y="3010493"/>
            <a:ext cx="5518485" cy="1978609"/>
          </a:xfrm>
          <a:prstGeom prst="rect">
            <a:avLst/>
          </a:prstGeom>
          <a:noFill/>
          <a:ln>
            <a:noFill/>
          </a:ln>
          <a:extLst/>
        </p:spPr>
        <p:txBody>
          <a:bodyPr tIns="9144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800" b="1" dirty="0" err="1" smtClean="0">
                <a:latin typeface="+mj-lt"/>
              </a:rPr>
              <a:t>Meinhard</a:t>
            </a:r>
            <a:r>
              <a:rPr lang="en-US" altLang="en-US" sz="2800" b="1" dirty="0" smtClean="0">
                <a:latin typeface="+mj-lt"/>
              </a:rPr>
              <a:t> </a:t>
            </a:r>
            <a:r>
              <a:rPr lang="en-US" altLang="en-US" sz="2800" b="1" dirty="0">
                <a:latin typeface="+mj-lt"/>
              </a:rPr>
              <a:t>Kettler</a:t>
            </a:r>
            <a:r>
              <a:rPr lang="ru-RU" altLang="en-US" sz="2800" b="1" dirty="0">
                <a:latin typeface="+mj-lt"/>
              </a:rPr>
              <a:t> – руководитель проекта «Международный контент»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>
                <a:latin typeface="+mj-lt"/>
                <a:hlinkClick r:id="rId2"/>
              </a:rPr>
              <a:t>meinhard.kettler@proquest.com</a:t>
            </a:r>
            <a:endParaRPr lang="en-US" altLang="en-US" sz="2800" b="1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US" altLang="en-US" sz="1400" dirty="0">
              <a:latin typeface="+mj-lt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47858F5-609E-45EC-86B0-E0CDA5D12CFB}"/>
              </a:ext>
            </a:extLst>
          </p:cNvPr>
          <p:cNvSpPr txBox="1">
            <a:spLocks/>
          </p:cNvSpPr>
          <p:nvPr/>
        </p:nvSpPr>
        <p:spPr>
          <a:xfrm flipV="1">
            <a:off x="779796" y="2208652"/>
            <a:ext cx="10151167" cy="1031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39A63C6F-116E-4B45-8783-D2D1E0FAB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345" y="3010489"/>
            <a:ext cx="4898875" cy="1967657"/>
          </a:xfrm>
          <a:prstGeom prst="rect">
            <a:avLst/>
          </a:prstGeom>
          <a:noFill/>
          <a:ln>
            <a:noFill/>
          </a:ln>
          <a:extLst/>
        </p:spPr>
        <p:txBody>
          <a:bodyPr tIns="9144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en-US" sz="2800" b="1" dirty="0">
                <a:latin typeface="+mj-lt"/>
              </a:rPr>
              <a:t>Анна Трифонова – региональный </a:t>
            </a:r>
            <a:r>
              <a:rPr lang="ru-RU" altLang="en-US" sz="2800" b="1" dirty="0" smtClean="0">
                <a:latin typeface="+mj-lt"/>
              </a:rPr>
              <a:t>представитель</a:t>
            </a:r>
          </a:p>
          <a:p>
            <a:pPr>
              <a:spcAft>
                <a:spcPts val="600"/>
              </a:spcAft>
            </a:pPr>
            <a:r>
              <a:rPr lang="en-US" altLang="en-US" sz="2800" b="1" dirty="0" smtClean="0">
                <a:latin typeface="+mj-lt"/>
              </a:rPr>
              <a:t> </a:t>
            </a:r>
            <a:r>
              <a:rPr lang="en-GB" altLang="en-US" sz="2800" b="1" dirty="0">
                <a:latin typeface="+mj-lt"/>
                <a:hlinkClick r:id="rId3"/>
              </a:rPr>
              <a:t>anna.trifonova@proquest.com</a:t>
            </a:r>
            <a:endParaRPr lang="en-GB" altLang="en-US" sz="2800" b="1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US" altLang="en-US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US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01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314" name="Picture 2" descr="b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11" y="1268413"/>
            <a:ext cx="1145963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2707" name="Picture 3" descr="kon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717" y="14605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3316" name="Rectangle 4"/>
          <p:cNvSpPr>
            <a:spLocks noChangeArrowheads="1"/>
          </p:cNvSpPr>
          <p:nvPr/>
        </p:nvSpPr>
        <p:spPr bwMode="auto">
          <a:xfrm>
            <a:off x="1871133" y="2205042"/>
            <a:ext cx="9408584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A50021"/>
                </a:solidFill>
                <a:ea typeface="Arial Unicode MS" pitchFamily="34" charset="-128"/>
                <a:cs typeface="Arial Unicode MS" pitchFamily="34" charset="-128"/>
              </a:rPr>
              <a:t>Еронина Елена Александровна,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A50021"/>
                </a:solidFill>
                <a:ea typeface="Arial Unicode MS" pitchFamily="34" charset="-128"/>
                <a:cs typeface="Arial Unicode MS" pitchFamily="34" charset="-128"/>
              </a:rPr>
              <a:t>ЗАО «КОНЭК»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+7 (495)  510  5520</a:t>
            </a:r>
            <a:endParaRPr lang="en-US" sz="28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www.konekbooks.ru</a:t>
            </a:r>
            <a:endParaRPr lang="ru-RU" sz="2800" b="1" dirty="0" smtClean="0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800" b="1" dirty="0" err="1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ronina</a:t>
            </a:r>
            <a:r>
              <a:rPr lang="ru-RU" sz="2800" b="1" dirty="0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_</a:t>
            </a:r>
            <a:r>
              <a:rPr lang="en-US" sz="2800" b="1" dirty="0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ru-RU" sz="2800" b="1" dirty="0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@</a:t>
            </a:r>
            <a:r>
              <a:rPr lang="en-US" sz="2800" b="1" dirty="0" err="1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konek</a:t>
            </a:r>
            <a:r>
              <a:rPr lang="ru-RU" sz="2800" b="1" dirty="0" err="1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books.ru</a:t>
            </a:r>
            <a:endParaRPr lang="ru-RU" sz="2800" b="1" dirty="0" smtClean="0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3317" name="Text Box 5"/>
          <p:cNvSpPr txBox="1">
            <a:spLocks noChangeArrowheads="1"/>
          </p:cNvSpPr>
          <p:nvPr/>
        </p:nvSpPr>
        <p:spPr bwMode="auto">
          <a:xfrm>
            <a:off x="2351632" y="1052513"/>
            <a:ext cx="854498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3316" grpId="0"/>
      <p:bldP spid="12933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9855200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Крупнейшая полнотекстовая база данных диссертаций</a:t>
            </a:r>
            <a:endParaRPr lang="en-IN" altLang="ru-RU" sz="2800" b="1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5351" y="1835150"/>
            <a:ext cx="5185833" cy="3889375"/>
            <a:chOff x="2240881" y="1696248"/>
            <a:chExt cx="4617011" cy="4617011"/>
          </a:xfrm>
        </p:grpSpPr>
        <p:sp>
          <p:nvSpPr>
            <p:cNvPr id="7" name="Oval 6"/>
            <p:cNvSpPr/>
            <p:nvPr/>
          </p:nvSpPr>
          <p:spPr>
            <a:xfrm>
              <a:off x="2240881" y="1696248"/>
              <a:ext cx="4617011" cy="461701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anchor="b"/>
            <a:lstStyle/>
            <a:p>
              <a:pPr algn="ctr">
                <a:defRPr/>
              </a:pPr>
              <a:r>
                <a:rPr lang="en-IN" sz="1600">
                  <a:solidFill>
                    <a:prstClr val="white"/>
                  </a:solidFill>
                </a:rPr>
                <a:t>4.</a:t>
              </a:r>
              <a:r>
                <a:rPr lang="ru-RU" sz="1600">
                  <a:solidFill>
                    <a:prstClr val="white"/>
                  </a:solidFill>
                </a:rPr>
                <a:t>4млн  </a:t>
              </a:r>
              <a:r>
                <a:rPr lang="ru-RU" sz="1600" dirty="0">
                  <a:solidFill>
                    <a:prstClr val="white"/>
                  </a:solidFill>
                </a:rPr>
                <a:t>диссертаций</a:t>
              </a:r>
              <a:r>
                <a:rPr lang="en-IN" sz="1600" dirty="0">
                  <a:solidFill>
                    <a:prstClr val="white"/>
                  </a:solidFill>
                </a:rPr>
                <a:t> (A&amp;I)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872186" y="1724516"/>
              <a:ext cx="3399628" cy="339962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IN" sz="1600" dirty="0" smtClean="0">
                  <a:solidFill>
                    <a:prstClr val="white"/>
                  </a:solidFill>
                </a:rPr>
                <a:t>2.0</a:t>
              </a:r>
              <a:r>
                <a:rPr lang="ru-RU" sz="1600" dirty="0" smtClean="0">
                  <a:solidFill>
                    <a:prstClr val="white"/>
                  </a:solidFill>
                </a:rPr>
                <a:t> </a:t>
              </a:r>
              <a:r>
                <a:rPr lang="ru-RU" sz="1600" dirty="0">
                  <a:solidFill>
                    <a:prstClr val="white"/>
                  </a:solidFill>
                </a:rPr>
                <a:t>млн. диссертаций</a:t>
              </a:r>
              <a:r>
                <a:rPr lang="en-IN" sz="1600" dirty="0">
                  <a:solidFill>
                    <a:prstClr val="white"/>
                  </a:solidFill>
                </a:rPr>
                <a:t> </a:t>
              </a:r>
              <a:r>
                <a:rPr lang="ru-RU" sz="1600" dirty="0">
                  <a:solidFill>
                    <a:prstClr val="white"/>
                  </a:solidFill>
                </a:rPr>
                <a:t>доступны в полном текст</a:t>
              </a:r>
              <a:r>
                <a:rPr lang="en-IN" sz="1600" dirty="0">
                  <a:solidFill>
                    <a:prstClr val="white"/>
                  </a:solidFill>
                </a:rPr>
                <a:t>e</a:t>
              </a:r>
              <a:r>
                <a:rPr lang="ru-RU" sz="1600" dirty="0">
                  <a:solidFill>
                    <a:prstClr val="white"/>
                  </a:solidFill>
                </a:rPr>
                <a:t> для загрузки в </a:t>
              </a:r>
              <a:r>
                <a:rPr lang="en-IN" sz="1600" dirty="0">
                  <a:solidFill>
                    <a:prstClr val="white"/>
                  </a:solidFill>
                </a:rPr>
                <a:t>t PDF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295400" y="6154763"/>
            <a:ext cx="9679517" cy="484187"/>
          </a:xfrm>
          <a:prstGeom prst="roundRect">
            <a:avLst>
              <a:gd name="adj" fmla="val 916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prstClr val="white"/>
                </a:solidFill>
              </a:rPr>
              <a:t>Более </a:t>
            </a:r>
            <a:r>
              <a:rPr lang="en-US" sz="2000" dirty="0" smtClean="0">
                <a:solidFill>
                  <a:prstClr val="white"/>
                </a:solidFill>
              </a:rPr>
              <a:t>200</a:t>
            </a:r>
            <a:r>
              <a:rPr lang="ru-RU" sz="2000" dirty="0" smtClean="0">
                <a:solidFill>
                  <a:prstClr val="white"/>
                </a:solidFill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>тыс. диссертаций добавляется ежегодно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46085" name="Title 1"/>
          <p:cNvSpPr txBox="1">
            <a:spLocks/>
          </p:cNvSpPr>
          <p:nvPr/>
        </p:nvSpPr>
        <p:spPr bwMode="auto">
          <a:xfrm>
            <a:off x="6340856" y="1835156"/>
            <a:ext cx="5851161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lvl="2" indent="-171450">
              <a:spcBef>
                <a:spcPts val="800"/>
              </a:spcBef>
              <a:buFont typeface="Arial" pitchFamily="34" charset="0"/>
              <a:buChar char="•"/>
            </a:pPr>
            <a:r>
              <a:rPr lang="en-IN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97% </a:t>
            </a:r>
            <a:r>
              <a:rPr lang="ru-RU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диссертаций из США включены в базу</a:t>
            </a:r>
            <a:endParaRPr lang="en-IN" sz="2000" dirty="0">
              <a:solidFill>
                <a:prstClr val="black"/>
              </a:solidFill>
              <a:latin typeface="Aleo Bold"/>
              <a:ea typeface="ＭＳ Ｐゴシック" pitchFamily="34" charset="-128"/>
            </a:endParaRPr>
          </a:p>
          <a:p>
            <a:pPr marL="171450" lvl="2" indent="-171450">
              <a:spcBef>
                <a:spcPts val="800"/>
              </a:spcBef>
              <a:buFont typeface="Arial" pitchFamily="34" charset="0"/>
              <a:buChar char="•"/>
            </a:pPr>
            <a:r>
              <a:rPr lang="en-IN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270</a:t>
            </a:r>
            <a:r>
              <a:rPr lang="ru-RU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 тыс. диссертаций из Канады</a:t>
            </a:r>
            <a:endParaRPr lang="en-IN" sz="2000" dirty="0">
              <a:solidFill>
                <a:prstClr val="black"/>
              </a:solidFill>
              <a:latin typeface="Aleo Bold"/>
              <a:ea typeface="ＭＳ Ｐゴシック" pitchFamily="34" charset="-128"/>
            </a:endParaRPr>
          </a:p>
          <a:p>
            <a:pPr marL="171450" lvl="2" indent="-171450">
              <a:spcBef>
                <a:spcPts val="800"/>
              </a:spcBef>
              <a:buFont typeface="Arial" pitchFamily="34" charset="0"/>
              <a:buChar char="•"/>
            </a:pPr>
            <a:r>
              <a:rPr lang="en-IN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50</a:t>
            </a:r>
            <a:r>
              <a:rPr lang="ru-RU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0 тыс.</a:t>
            </a:r>
            <a:r>
              <a:rPr lang="en-IN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диссертаций из Великобритании</a:t>
            </a:r>
          </a:p>
          <a:p>
            <a:pPr marL="171450" lvl="2" indent="-171450">
              <a:spcBef>
                <a:spcPts val="800"/>
              </a:spcBef>
              <a:buFont typeface="Arial" pitchFamily="34" charset="0"/>
              <a:buChar char="•"/>
            </a:pPr>
            <a:r>
              <a:rPr lang="en-IN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150</a:t>
            </a:r>
            <a:r>
              <a:rPr lang="ru-RU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 тыс. диссертаций из КНР</a:t>
            </a:r>
            <a:endParaRPr lang="en-IN" sz="2000" dirty="0">
              <a:solidFill>
                <a:prstClr val="black"/>
              </a:solidFill>
              <a:latin typeface="Aleo Bold"/>
              <a:ea typeface="ＭＳ Ｐゴシック" pitchFamily="34" charset="-128"/>
            </a:endParaRPr>
          </a:p>
          <a:p>
            <a:pPr marL="171450" lvl="2" indent="-171450">
              <a:spcBef>
                <a:spcPts val="8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Растущий охват диссертаций из Европы, Латинской Америки, Азии и Австралии</a:t>
            </a:r>
          </a:p>
          <a:p>
            <a:pPr marL="171450" lvl="2" indent="-171450">
              <a:spcBef>
                <a:spcPts val="8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Диссертации из более </a:t>
            </a:r>
            <a:r>
              <a:rPr lang="en-IN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88</a:t>
            </a:r>
            <a:r>
              <a:rPr lang="en-IN" sz="2000" dirty="0" smtClean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стран мира</a:t>
            </a:r>
          </a:p>
          <a:p>
            <a:pPr marL="171450" lvl="2" indent="-171450">
              <a:spcBef>
                <a:spcPts val="8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Диссертации </a:t>
            </a:r>
            <a:r>
              <a:rPr lang="ru-RU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с </a:t>
            </a:r>
            <a:r>
              <a:rPr lang="en-IN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1861</a:t>
            </a:r>
            <a:r>
              <a:rPr lang="ru-RU" sz="2000" dirty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 г. по наст. </a:t>
            </a:r>
            <a:r>
              <a:rPr lang="ru-RU" sz="2000" dirty="0" smtClean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Время</a:t>
            </a:r>
            <a:endParaRPr lang="en-US" sz="2000" dirty="0" smtClean="0">
              <a:solidFill>
                <a:prstClr val="black"/>
              </a:solidFill>
              <a:latin typeface="Aleo Bold"/>
              <a:ea typeface="ＭＳ Ｐゴシック" pitchFamily="34" charset="-128"/>
            </a:endParaRPr>
          </a:p>
          <a:p>
            <a:pPr marL="171450" lvl="2" indent="-171450">
              <a:spcBef>
                <a:spcPts val="8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leo Bold"/>
                <a:ea typeface="ＭＳ Ｐゴシック" pitchFamily="34" charset="-128"/>
              </a:rPr>
              <a:t>Более 3000 тыс. пользователей</a:t>
            </a:r>
            <a:endParaRPr lang="ru-RU" sz="2000" dirty="0">
              <a:solidFill>
                <a:prstClr val="black"/>
              </a:solidFill>
              <a:latin typeface="Aleo Bold"/>
              <a:ea typeface="ＭＳ Ｐゴシック" pitchFamily="34" charset="-128"/>
            </a:endParaRPr>
          </a:p>
          <a:p>
            <a:pPr marL="171450" lvl="2" indent="-171450">
              <a:spcBef>
                <a:spcPts val="800"/>
              </a:spcBef>
              <a:buFont typeface="Arial" pitchFamily="34" charset="0"/>
              <a:buChar char="•"/>
            </a:pPr>
            <a:endParaRPr lang="en-IN" sz="1400" dirty="0">
              <a:solidFill>
                <a:prstClr val="black"/>
              </a:solidFill>
              <a:latin typeface="Aleo Bold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BC0F-78DA-4C5E-AA22-4B53E9D9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Российские университеты используют</a:t>
            </a:r>
            <a:r>
              <a:rPr lang="en-GB" dirty="0"/>
              <a:t> PQDT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01835-3B33-4414-9906-346182A5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03959"/>
            <a:ext cx="11917680" cy="4754880"/>
          </a:xfrm>
        </p:spPr>
        <p:txBody>
          <a:bodyPr/>
          <a:lstStyle/>
          <a:p>
            <a:pPr marL="0" indent="0">
              <a:buNone/>
            </a:pPr>
            <a:r>
              <a:rPr lang="ru-RU" sz="2500" b="1" dirty="0"/>
              <a:t>60 </a:t>
            </a:r>
            <a:r>
              <a:rPr lang="en-GB" sz="2500" b="1" dirty="0"/>
              <a:t> </a:t>
            </a:r>
            <a:r>
              <a:rPr lang="ru-RU" sz="2500" b="1" dirty="0"/>
              <a:t>текущих подписчиков </a:t>
            </a:r>
            <a:r>
              <a:rPr lang="en-GB" sz="2500" b="1" dirty="0"/>
              <a:t>c </a:t>
            </a:r>
            <a:r>
              <a:rPr lang="ru-RU" sz="2500" b="1" dirty="0"/>
              <a:t>апреля 2016 г. в рамках проекта национальной подписки  </a:t>
            </a:r>
            <a:endParaRPr lang="en-GB" sz="2500" b="1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3E23-8A4E-40B5-BAD4-A9936FA4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DBEE-108B-C54B-A71F-0F1E32E2925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AutoShape 2" descr="Image result for middle east technical university">
            <a:extLst>
              <a:ext uri="{FF2B5EF4-FFF2-40B4-BE49-F238E27FC236}">
                <a16:creationId xmlns:a16="http://schemas.microsoft.com/office/drawing/2014/main" id="{77F2FB28-8AD4-45A5-A903-AB90CCDB72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4910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9DD732-3D67-47BB-98CA-A2D9ABF5E615}"/>
              </a:ext>
            </a:extLst>
          </p:cNvPr>
          <p:cNvSpPr txBox="1"/>
          <p:nvPr/>
        </p:nvSpPr>
        <p:spPr>
          <a:xfrm>
            <a:off x="4820679" y="3138731"/>
            <a:ext cx="108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Most Searches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28E95A2-94E4-4B1D-BF51-9FE8A323D9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069397"/>
              </p:ext>
            </p:extLst>
          </p:nvPr>
        </p:nvGraphicFramePr>
        <p:xfrm>
          <a:off x="1128361" y="2021173"/>
          <a:ext cx="9427344" cy="427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3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126D-88EB-4FE5-B07A-25BBEE00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Политематический охват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7AD7E-8118-422C-B30B-7EF5D942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51" y="1607743"/>
            <a:ext cx="5681212" cy="385284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ProQuest Dissertations &amp; Theses Global </a:t>
            </a:r>
            <a:r>
              <a:rPr lang="ru-RU" dirty="0">
                <a:latin typeface="+mn-lt"/>
              </a:rPr>
              <a:t> - мультидисциплинарный ресурс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502EB-99A4-4EFD-855D-EA559D41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693" y="1000096"/>
            <a:ext cx="3993623" cy="506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50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133350"/>
            <a:ext cx="915881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C00000"/>
                </a:solidFill>
              </a:rPr>
              <a:t>ProQuest 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>
                <a:solidFill>
                  <a:srgbClr val="C00000"/>
                </a:solidFill>
              </a:rPr>
              <a:t>Dissertations &amp; Theses Global </a:t>
            </a:r>
            <a:r>
              <a:rPr lang="ru-RU" sz="2800" b="1" dirty="0">
                <a:solidFill>
                  <a:srgbClr val="C00000"/>
                </a:solidFill>
              </a:rPr>
              <a:t>диссертации по тематике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8131" name="Grafi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1520" y="1026946"/>
            <a:ext cx="9599671" cy="556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5250"/>
            <a:ext cx="12039600" cy="10937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C00000"/>
                </a:solidFill>
              </a:rPr>
              <a:t>ProQuest Dissertations &amp; Theses Global </a:t>
            </a:r>
            <a:r>
              <a:rPr lang="ru-RU" sz="2800" b="1" dirty="0">
                <a:solidFill>
                  <a:srgbClr val="C00000"/>
                </a:solidFill>
              </a:rPr>
              <a:t>использование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</a:rPr>
              <a:t>мире </a:t>
            </a:r>
            <a:r>
              <a:rPr lang="ru-RU" sz="2800" b="1" dirty="0" smtClean="0">
                <a:solidFill>
                  <a:srgbClr val="C00000"/>
                </a:solidFill>
              </a:rPr>
              <a:t>диссертаций: </a:t>
            </a:r>
            <a:r>
              <a:rPr lang="en-GB" sz="2800" b="1" dirty="0" smtClean="0">
                <a:solidFill>
                  <a:srgbClr val="C00000"/>
                </a:solidFill>
              </a:rPr>
              <a:t>2014 </a:t>
            </a:r>
            <a:r>
              <a:rPr lang="en-GB" sz="2800" b="1" dirty="0">
                <a:solidFill>
                  <a:srgbClr val="C00000"/>
                </a:solidFill>
              </a:rPr>
              <a:t>– 2016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0179" name="Grafi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668" y="1189038"/>
            <a:ext cx="8342141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/>
          <a:srcRect l="31738" r="8154"/>
          <a:stretch>
            <a:fillRect/>
          </a:stretch>
        </p:blipFill>
        <p:spPr bwMode="auto">
          <a:xfrm>
            <a:off x="7120469" y="1347788"/>
            <a:ext cx="4402667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952" y="1301750"/>
            <a:ext cx="6305549" cy="742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lIns="274320" tIns="91440" bIns="91440" anchor="ctr"/>
          <a:lstStyle/>
          <a:p>
            <a:pPr marL="0" lvl="2" defTabSz="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Идея для исследования</a:t>
            </a:r>
            <a:r>
              <a:rPr lang="en-IN" sz="1400" b="1" dirty="0">
                <a:solidFill>
                  <a:prstClr val="black"/>
                </a:solidFill>
                <a:cs typeface="Arial" pitchFamily="34" charset="0"/>
              </a:rPr>
              <a:t>:</a:t>
            </a:r>
            <a:r>
              <a:rPr lang="en-IN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Позволяет проверить, насколько изучена избранная тема</a:t>
            </a:r>
            <a:r>
              <a:rPr lang="en-IN" sz="1400" dirty="0">
                <a:solidFill>
                  <a:prstClr val="black"/>
                </a:solidFill>
                <a:cs typeface="Arial" pitchFamily="34" charset="0"/>
              </a:rPr>
              <a:t>?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Есть ли малоизученные области для новых исследований?</a:t>
            </a:r>
            <a:endParaRPr lang="en-IN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198" y="1301750"/>
            <a:ext cx="61383" cy="74295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lIns="182880" tIns="91440" bIns="9144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952" y="2120900"/>
            <a:ext cx="6305549" cy="742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lIns="274320" tIns="91440" bIns="91440" anchor="ctr"/>
          <a:lstStyle/>
          <a:p>
            <a:pPr marL="0" lvl="2" defTabSz="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Обзор источников</a:t>
            </a:r>
            <a:r>
              <a:rPr lang="en-IN" sz="1400" b="1" dirty="0">
                <a:solidFill>
                  <a:prstClr val="black"/>
                </a:solidFill>
                <a:cs typeface="Arial" pitchFamily="34" charset="0"/>
              </a:rPr>
              <a:t>:</a:t>
            </a:r>
            <a:r>
              <a:rPr lang="en-IN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Диссертации включают обширный список литературы по теме исследования</a:t>
            </a:r>
            <a:endParaRPr lang="en-IN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198" y="2120921"/>
            <a:ext cx="61383" cy="741363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lIns="182880" tIns="91440" bIns="9144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52" y="2938463"/>
            <a:ext cx="6305549" cy="742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lIns="274320" tIns="91440" bIns="91440" anchor="ctr"/>
          <a:lstStyle/>
          <a:p>
            <a:pPr marL="0" lvl="2" defTabSz="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Масштабность</a:t>
            </a:r>
            <a:r>
              <a:rPr lang="en-IN" sz="1400" b="1" dirty="0">
                <a:solidFill>
                  <a:prstClr val="black"/>
                </a:solidFill>
                <a:cs typeface="Arial" pitchFamily="34" charset="0"/>
              </a:rPr>
              <a:t>:</a:t>
            </a:r>
            <a:r>
              <a:rPr lang="en-IN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диссертации значительно объемнее и детальнее , чем журнальные статьи</a:t>
            </a:r>
            <a:endParaRPr lang="en-IN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98" y="2938463"/>
            <a:ext cx="61383" cy="741362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lIns="182880" tIns="91440" bIns="9144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952" y="3757613"/>
            <a:ext cx="6305549" cy="742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lIns="274320" tIns="91440" bIns="91440" anchor="ctr"/>
          <a:lstStyle/>
          <a:p>
            <a:pPr marL="0" lvl="2" defTabSz="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Уникальный контент:</a:t>
            </a:r>
            <a:r>
              <a:rPr lang="en-IN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некоторые диссертации (напр., по искусству или истории) могут единственными источниками по теме</a:t>
            </a:r>
            <a:endParaRPr lang="en-IN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198" y="3756025"/>
            <a:ext cx="61383" cy="74295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lIns="182880" tIns="91440" bIns="9144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952" y="4575175"/>
            <a:ext cx="6305549" cy="742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lIns="274320" tIns="91440" bIns="91440" anchor="ctr"/>
          <a:lstStyle/>
          <a:p>
            <a:pPr marL="0" lvl="2" defTabSz="4572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cs typeface="Arial" pitchFamily="34" charset="0"/>
              </a:rPr>
              <a:t>Форматирование идей</a:t>
            </a:r>
            <a:r>
              <a:rPr lang="en-IN" sz="1400" b="1" dirty="0">
                <a:solidFill>
                  <a:prstClr val="black"/>
                </a:solidFill>
                <a:cs typeface="Arial" pitchFamily="34" charset="0"/>
              </a:rPr>
              <a:t>:</a:t>
            </a:r>
            <a:r>
              <a:rPr lang="en-IN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Как оформить аннотацию? Как правильно </a:t>
            </a:r>
            <a:r>
              <a:rPr lang="ru-RU" sz="1400">
                <a:solidFill>
                  <a:prstClr val="black"/>
                </a:solidFill>
                <a:cs typeface="Arial" pitchFamily="34" charset="0"/>
              </a:rPr>
              <a:t>структурировать диссертацию?</a:t>
            </a:r>
            <a:endParaRPr lang="en-IN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198" y="4575196"/>
            <a:ext cx="61383" cy="741363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lIns="182880" tIns="91440" bIns="9144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1200" y="1301750"/>
            <a:ext cx="4521200" cy="401478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lIns="274320" tIns="91440" bIns="91440" anchor="ctr"/>
          <a:lstStyle/>
          <a:p>
            <a:pPr marL="0" lvl="2" defTabSz="457200" fontAlgn="base">
              <a:spcBef>
                <a:spcPts val="600"/>
              </a:spcBef>
              <a:spcAft>
                <a:spcPct val="0"/>
              </a:spcAft>
              <a:defRPr/>
            </a:pPr>
            <a:endParaRPr lang="en-IN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470" name="Title 3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1760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en-US" sz="3200" b="1" dirty="0">
                <a:solidFill>
                  <a:srgbClr val="C00000"/>
                </a:solidFill>
              </a:rPr>
              <a:t>Ценность и важность диссертаций для ученых </a:t>
            </a:r>
            <a:endParaRPr lang="en-I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681567" y="1565285"/>
            <a:ext cx="215900" cy="215900"/>
          </a:xfrm>
          <a:prstGeom prst="triangle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1200" dirty="0" err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681567" y="2384435"/>
            <a:ext cx="215900" cy="215900"/>
          </a:xfrm>
          <a:prstGeom prst="triangle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1200" dirty="0" err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681567" y="3201998"/>
            <a:ext cx="215900" cy="215900"/>
          </a:xfrm>
          <a:prstGeom prst="triangle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1200" dirty="0" err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rot="5400000">
            <a:off x="681567" y="4021138"/>
            <a:ext cx="215900" cy="215900"/>
          </a:xfrm>
          <a:prstGeom prst="triangle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1200" dirty="0" err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5400000">
            <a:off x="681567" y="4838710"/>
            <a:ext cx="215900" cy="215900"/>
          </a:xfrm>
          <a:prstGeom prst="triangle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1200" dirty="0" err="1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95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54584" y="6592909"/>
            <a:ext cx="2844800" cy="255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FFD6ED61-F6A0-43A1-BEB2-675EFF2BFB12}" type="slidenum">
              <a:rPr lang="en-US" altLang="en-US" sz="80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800" smtClean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C959-4177-4C1A-A32B-5A3BB4BD6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" y="2407111"/>
            <a:ext cx="12190268" cy="1661993"/>
          </a:xfrm>
        </p:spPr>
        <p:txBody>
          <a:bodyPr/>
          <a:lstStyle/>
          <a:p>
            <a:r>
              <a:rPr lang="ru-RU" sz="3600" b="1" dirty="0"/>
              <a:t>Онлайн публикация  диссертаций с </a:t>
            </a:r>
            <a:br>
              <a:rPr lang="ru-RU" sz="3600" b="1" dirty="0"/>
            </a:br>
            <a:r>
              <a:rPr lang="en-US" sz="3600" b="1" dirty="0"/>
              <a:t>ProQuest Dissertations &amp; Theses Global</a:t>
            </a:r>
          </a:p>
        </p:txBody>
      </p:sp>
    </p:spTree>
    <p:extLst>
      <p:ext uri="{BB962C8B-B14F-4D97-AF65-F5344CB8AC3E}">
        <p14:creationId xmlns:p14="http://schemas.microsoft.com/office/powerpoint/2010/main" val="37444164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Office Theme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5_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Оформление по умолчанию">
  <a:themeElements>
    <a:clrScheme name="8_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6" ma:contentTypeDescription="Create a new document." ma:contentTypeScope="" ma:versionID="941f35609e6de81a3283df6a817a41dc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xmlns:ns3="48e219ed-2414-4113-9c81-fb41745d97b9" targetNamespace="http://schemas.microsoft.com/office/2006/metadata/properties" ma:root="true" ma:fieldsID="f296f96b46f48553ebae06ff55a19906" ns1:_="" ns2:_="" ns3:_="">
    <xsd:import namespace="http://schemas.microsoft.com/sharepoint/v3"/>
    <xsd:import namespace="137cdf36-ba27-4b38-910a-7bd9ffb267d3"/>
    <xsd:import namespace="48e219ed-2414-4113-9c81-fb41745d97b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219ed-2414-4113-9c81-fb41745d9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8EFE67-69BA-46EE-B3A3-EE61C5E57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48e219ed-2414-4113-9c81-fb41745d97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9DC158-ECB8-4D9E-B70F-1EE14FCF57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FB6BE-460F-462D-B004-DA4EA4C63F83}">
  <ds:schemaRefs>
    <ds:schemaRef ds:uri="48e219ed-2414-4113-9c81-fb41745d97b9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2006/documentManagement/types"/>
    <ds:schemaRef ds:uri="137cdf36-ba27-4b38-910a-7bd9ffb267d3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821</Words>
  <Application>Microsoft Office PowerPoint</Application>
  <PresentationFormat>Широкоэкранный</PresentationFormat>
  <Paragraphs>143</Paragraphs>
  <Slides>29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61" baseType="lpstr">
      <vt:lpstr>MS PGothic</vt:lpstr>
      <vt:lpstr>MS PGothic</vt:lpstr>
      <vt:lpstr>SimSun</vt:lpstr>
      <vt:lpstr>Aleo Bold</vt:lpstr>
      <vt:lpstr>Aleo Regular</vt:lpstr>
      <vt:lpstr>Arial</vt:lpstr>
      <vt:lpstr>Arial Unicode MS</vt:lpstr>
      <vt:lpstr>Calibri</vt:lpstr>
      <vt:lpstr>Calibri Light</vt:lpstr>
      <vt:lpstr>Georgia</vt:lpstr>
      <vt:lpstr>Open Sans Light</vt:lpstr>
      <vt:lpstr>Open Sans Semibold</vt:lpstr>
      <vt:lpstr>Times New Roman</vt:lpstr>
      <vt:lpstr>Wingdings</vt:lpstr>
      <vt:lpstr>Office Theme</vt:lpstr>
      <vt:lpstr>1_standard-brand-template</vt:lpstr>
      <vt:lpstr>standard-brand-template</vt:lpstr>
      <vt:lpstr>1_Office Theme</vt:lpstr>
      <vt:lpstr>2_Office Theme</vt:lpstr>
      <vt:lpstr>8_Оформление по умолчанию</vt:lpstr>
      <vt:lpstr>2_standard-brand-template</vt:lpstr>
      <vt:lpstr>4_Office Theme</vt:lpstr>
      <vt:lpstr>2_Оформление по умолчанию</vt:lpstr>
      <vt:lpstr>5_Office Theme</vt:lpstr>
      <vt:lpstr>6_Office Theme</vt:lpstr>
      <vt:lpstr>3_Office Theme</vt:lpstr>
      <vt:lpstr>7_Office Theme</vt:lpstr>
      <vt:lpstr>8_Office Theme</vt:lpstr>
      <vt:lpstr>3_Оформление по умолчанию</vt:lpstr>
      <vt:lpstr>4_standard-brand-template</vt:lpstr>
      <vt:lpstr>5_standard-brand-template</vt:lpstr>
      <vt:lpstr>think-cell Slide</vt:lpstr>
      <vt:lpstr>ProQuest Dissertations &amp; Theses Global and Dissertation Publishing </vt:lpstr>
      <vt:lpstr>Презентация PowerPoint</vt:lpstr>
      <vt:lpstr>Крупнейшая полнотекстовая база данных диссертаций</vt:lpstr>
      <vt:lpstr>Российские университеты используют PQDT</vt:lpstr>
      <vt:lpstr>Политематический охват</vt:lpstr>
      <vt:lpstr>ProQuest  Dissertations &amp; Theses Global диссертации по тематике</vt:lpstr>
      <vt:lpstr>ProQuest Dissertations &amp; Theses Global использование  в мире диссертаций: 2014 – 2016</vt:lpstr>
      <vt:lpstr>Ценность и важность диссертаций для ученых </vt:lpstr>
      <vt:lpstr>Онлайн публикация  диссертаций с  ProQuest Dissertations &amp; Theses Global</vt:lpstr>
      <vt:lpstr>ProQuest уверен в важности диссертаций, как формы научной коммуникации</vt:lpstr>
      <vt:lpstr>Ведущие университеты мира размещают диссертации в ProQuest</vt:lpstr>
      <vt:lpstr>PQDT Global : новый «Европейский» контент</vt:lpstr>
      <vt:lpstr>Презентация PowerPoint</vt:lpstr>
      <vt:lpstr>Условия размещения диссертации в  ProQuest?</vt:lpstr>
      <vt:lpstr>Презентация PowerPoint</vt:lpstr>
      <vt:lpstr>Презентация PowerPoint</vt:lpstr>
      <vt:lpstr>Презентация PowerPoint</vt:lpstr>
      <vt:lpstr>Простой процесс  размещения диссертаций в ProQuest </vt:lpstr>
      <vt:lpstr>Как разместить диссертацию в ProQuest  через – ETD  Administrator</vt:lpstr>
      <vt:lpstr>ETD Administrator</vt:lpstr>
      <vt:lpstr>Редакторы ProQuest обеспечивают раскрытие контента</vt:lpstr>
      <vt:lpstr>Условия размещения диссертации в  ProQuest?</vt:lpstr>
      <vt:lpstr>Технологии</vt:lpstr>
      <vt:lpstr>Презентация PowerPoint</vt:lpstr>
      <vt:lpstr>Для чего  размещать диссертацию  в PQDT?</vt:lpstr>
      <vt:lpstr>Отражение в Google Scholar</vt:lpstr>
      <vt:lpstr>ProQuest помогает защитить права автора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Ермилова Диана Борисовна</cp:lastModifiedBy>
  <cp:revision>247</cp:revision>
  <cp:lastPrinted>2017-07-10T16:22:00Z</cp:lastPrinted>
  <dcterms:created xsi:type="dcterms:W3CDTF">2017-04-26T17:29:17Z</dcterms:created>
  <dcterms:modified xsi:type="dcterms:W3CDTF">2017-12-14T07:50:31Z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