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8" r:id="rId2"/>
  </p:sldMasterIdLst>
  <p:notesMasterIdLst>
    <p:notesMasterId r:id="rId27"/>
  </p:notesMasterIdLst>
  <p:handoutMasterIdLst>
    <p:handoutMasterId r:id="rId28"/>
  </p:handoutMasterIdLst>
  <p:sldIdLst>
    <p:sldId id="329" r:id="rId3"/>
    <p:sldId id="352" r:id="rId4"/>
    <p:sldId id="303" r:id="rId5"/>
    <p:sldId id="330" r:id="rId6"/>
    <p:sldId id="336" r:id="rId7"/>
    <p:sldId id="332" r:id="rId8"/>
    <p:sldId id="333" r:id="rId9"/>
    <p:sldId id="334" r:id="rId10"/>
    <p:sldId id="337" r:id="rId11"/>
    <p:sldId id="335" r:id="rId12"/>
    <p:sldId id="338" r:id="rId13"/>
    <p:sldId id="339" r:id="rId14"/>
    <p:sldId id="350" r:id="rId15"/>
    <p:sldId id="340" r:id="rId16"/>
    <p:sldId id="341" r:id="rId17"/>
    <p:sldId id="342" r:id="rId18"/>
    <p:sldId id="343" r:id="rId19"/>
    <p:sldId id="353" r:id="rId20"/>
    <p:sldId id="354" r:id="rId21"/>
    <p:sldId id="345" r:id="rId22"/>
    <p:sldId id="355" r:id="rId23"/>
    <p:sldId id="349" r:id="rId24"/>
    <p:sldId id="351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6666"/>
    <a:srgbClr val="000000"/>
    <a:srgbClr val="E4E4E4"/>
    <a:srgbClr val="1AC604"/>
    <a:srgbClr val="6817FF"/>
    <a:srgbClr val="959595"/>
    <a:srgbClr val="FF8001"/>
    <a:srgbClr val="43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1" autoAdjust="0"/>
    <p:restoredTop sz="50000" autoAdjust="0"/>
  </p:normalViewPr>
  <p:slideViewPr>
    <p:cSldViewPr snapToGrid="0" snapToObjects="1">
      <p:cViewPr varScale="1">
        <p:scale>
          <a:sx n="105" d="100"/>
          <a:sy n="105" d="100"/>
        </p:scale>
        <p:origin x="1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DAC5-DAAE-FB47-AB3D-841C8668DA04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5AA3-D93E-DF4A-B7F7-0DDA540E3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D445-6659-474A-8325-AED606E3ECAD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6A2B-D7AF-264F-A544-E504C8B3B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02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102477" cy="4295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816" y="1313424"/>
            <a:ext cx="3484397" cy="1885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Enter description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9570" y="1313425"/>
            <a:ext cx="4226309" cy="35300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+mj-lt"/>
                <a:cs typeface="Arial"/>
              </a:defRPr>
            </a:lvl1pPr>
          </a:lstStyle>
          <a:p>
            <a:r>
              <a:rPr lang="en-US" b="0" i="0" dirty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827" y="4980319"/>
            <a:ext cx="457465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FF6600"/>
              </a:buClr>
              <a:buSzPct val="75000"/>
            </a:pPr>
            <a:endParaRPr lang="en-US" sz="800" dirty="0">
              <a:latin typeface="+mj-lt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9569" y="4980517"/>
            <a:ext cx="4242184" cy="397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7739640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1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22870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161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7094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1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522870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6161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7094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6333" y="5192889"/>
            <a:ext cx="7004631" cy="1211892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  <a:latin typeface="+mj-lt"/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/>
              <a:t>Presenter’s Name, Presenter’s Title  |  Presenter’s Phone number  |  </a:t>
            </a:r>
            <a:r>
              <a:rPr lang="en-GB" dirty="0" err="1"/>
              <a:t>Email.address@clarivate.com</a:t>
            </a:r>
            <a:r>
              <a:rPr lang="en-GB" dirty="0"/>
              <a:t>  |  </a:t>
            </a:r>
            <a:r>
              <a:rPr lang="en-GB" dirty="0" err="1"/>
              <a:t>clarivate.com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46" y="2697821"/>
            <a:ext cx="2234550" cy="101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3" y="3018997"/>
            <a:ext cx="1734458" cy="4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966942" y="0"/>
            <a:ext cx="4177058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  <p:txBody>
          <a:bodyPr vert="horz" lIns="457200" tIns="457200" rIns="457200" anchor="t"/>
          <a:lstStyle>
            <a:lvl1pPr marL="0" indent="0" algn="r">
              <a:buNone/>
              <a:defRPr sz="1600" b="0" i="0">
                <a:latin typeface="+mj-lt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13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02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v_lfcl_grhc_rgb_po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stock-photo-light-mosaic-7078449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942" y="0"/>
            <a:ext cx="4177058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13" name="Rectangle 10"/>
          <p:cNvSpPr/>
          <p:nvPr userDrawn="1"/>
        </p:nvSpPr>
        <p:spPr>
          <a:xfrm>
            <a:off x="4966942" y="-19921"/>
            <a:ext cx="4182411" cy="6858000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crv_lfcl_grhc_rgb_pos_coverpage-img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1" t="11945" r="20416" b="4802"/>
          <a:stretch/>
        </p:blipFill>
        <p:spPr>
          <a:xfrm>
            <a:off x="0" y="-19921"/>
            <a:ext cx="9149354" cy="6877921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13" y="6051591"/>
            <a:ext cx="1500696" cy="679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14642"/>
            <a:ext cx="8400235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Agenda, main take-away or heading goes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3078" y="1357707"/>
            <a:ext cx="764102" cy="30757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1347443"/>
            <a:ext cx="4272530" cy="308601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Could also be titled ‘Contents’</a:t>
            </a:r>
          </a:p>
          <a:p>
            <a:pPr lvl="0"/>
            <a:r>
              <a:rPr lang="en-US" dirty="0"/>
              <a:t>Second item on agenda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</a:t>
            </a:r>
          </a:p>
          <a:p>
            <a:pPr lvl="0"/>
            <a:r>
              <a:rPr lang="en-US" dirty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9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v_lfcl_grhc_rgb_po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357706"/>
            <a:ext cx="773964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>
                <a:latin typeface="+mj-lt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357706"/>
            <a:ext cx="7739640" cy="2372893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2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1" t="11493" r="2779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77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02"/>
            <a:ext cx="9144000" cy="68580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313425"/>
            <a:ext cx="8120748" cy="3932767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+mj-lt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+mj-lt"/>
                <a:cs typeface="Arial"/>
              </a:defRPr>
            </a:lvl2pPr>
            <a:lvl3pPr marL="1000800" indent="-158400">
              <a:defRPr sz="1500" b="0" i="0" baseline="0">
                <a:latin typeface="+mj-lt"/>
                <a:cs typeface="Arial"/>
              </a:defRPr>
            </a:lvl3pPr>
            <a:lvl4pPr marL="1458000" indent="-194400">
              <a:defRPr sz="1400">
                <a:latin typeface="+mj-lt"/>
              </a:defRPr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Bullet item 1 </a:t>
            </a:r>
          </a:p>
          <a:p>
            <a:pPr lvl="1"/>
            <a:r>
              <a:rPr lang="en-US" dirty="0"/>
              <a:t>Sub-bullet item 1 second item in the list goes here</a:t>
            </a:r>
          </a:p>
          <a:p>
            <a:pPr lvl="2"/>
            <a:r>
              <a:rPr lang="en-US" dirty="0"/>
              <a:t> Sub-bullet of above</a:t>
            </a:r>
          </a:p>
          <a:p>
            <a:pPr lvl="3"/>
            <a:r>
              <a:rPr lang="en-US" dirty="0"/>
              <a:t>4th level bullet</a:t>
            </a:r>
          </a:p>
          <a:p>
            <a:pPr lvl="0"/>
            <a:r>
              <a:rPr lang="en-US" dirty="0"/>
              <a:t>Third item 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</a:p>
          <a:p>
            <a:pPr lvl="0"/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14642"/>
            <a:ext cx="8102477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2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0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FFFFFF">
                    <a:lumMod val="85000"/>
                  </a:srgbClr>
                </a:solidFill>
              </a:rPr>
              <a:pPr algn="r"/>
              <a:t>‹#›</a:t>
            </a:fld>
            <a:endParaRPr lang="en-US" sz="90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102477" cy="4295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816" y="1313424"/>
            <a:ext cx="3484397" cy="1885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Enter description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9570" y="1313425"/>
            <a:ext cx="4226309" cy="35300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+mj-lt"/>
                <a:cs typeface="Arial"/>
              </a:defRPr>
            </a:lvl1pPr>
          </a:lstStyle>
          <a:p>
            <a:r>
              <a:rPr lang="en-US" b="0" i="0" dirty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827" y="4980319"/>
            <a:ext cx="457465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rgbClr val="FF6600"/>
              </a:buClr>
              <a:buSzPct val="75000"/>
            </a:pPr>
            <a:endParaRPr lang="en-US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9569" y="4980517"/>
            <a:ext cx="4242184" cy="397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5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7739640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1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22870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161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7094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1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522870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6161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7094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0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6333" y="5192889"/>
            <a:ext cx="7004631" cy="1211892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  <a:latin typeface="+mj-lt"/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/>
              <a:t>Presenter’s Name, Presenter’s Title  |  Presenter’s Phone number  |  </a:t>
            </a:r>
            <a:r>
              <a:rPr lang="en-GB" dirty="0" err="1"/>
              <a:t>Email.address@clarivate.com</a:t>
            </a:r>
            <a:r>
              <a:rPr lang="en-GB" dirty="0"/>
              <a:t>  |  </a:t>
            </a:r>
            <a:r>
              <a:rPr lang="en-GB" dirty="0" err="1"/>
              <a:t>clarivate.com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46" y="2697821"/>
            <a:ext cx="2234550" cy="101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3" y="3018997"/>
            <a:ext cx="1734458" cy="4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stock-photo-light-mosaic-7078449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942" y="0"/>
            <a:ext cx="4177058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13" name="Rectangle 10"/>
          <p:cNvSpPr/>
          <p:nvPr userDrawn="1"/>
        </p:nvSpPr>
        <p:spPr>
          <a:xfrm>
            <a:off x="4966942" y="-19921"/>
            <a:ext cx="4182411" cy="6858000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latin typeface="+mj-lt"/>
            </a:endParaRPr>
          </a:p>
        </p:txBody>
      </p:sp>
      <p:pic>
        <p:nvPicPr>
          <p:cNvPr id="9" name="Picture 8" descr="crv_lfcl_grhc_rgb_pos_coverpage-img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1" t="11945" r="20416" b="4802"/>
          <a:stretch/>
        </p:blipFill>
        <p:spPr>
          <a:xfrm>
            <a:off x="0" y="-19921"/>
            <a:ext cx="9149354" cy="6877921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13" y="6051591"/>
            <a:ext cx="1500696" cy="679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14642"/>
            <a:ext cx="8400235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Agenda, main take-away or heading goes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3078" y="1357707"/>
            <a:ext cx="764102" cy="30757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1347443"/>
            <a:ext cx="4272530" cy="308601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Could also be titled ‘Contents’</a:t>
            </a:r>
          </a:p>
          <a:p>
            <a:pPr lvl="0"/>
            <a:r>
              <a:rPr lang="en-US" dirty="0"/>
              <a:t>Second item on agenda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</a:t>
            </a:r>
          </a:p>
          <a:p>
            <a:pPr lvl="0"/>
            <a:r>
              <a:rPr lang="en-US" dirty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9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357706"/>
            <a:ext cx="773964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>
                <a:latin typeface="+mj-lt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357706"/>
            <a:ext cx="7739640" cy="2372893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1" t="11493" r="2779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02"/>
            <a:ext cx="9144000" cy="68580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313425"/>
            <a:ext cx="8120748" cy="3932767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+mj-lt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+mj-lt"/>
                <a:cs typeface="Arial"/>
              </a:defRPr>
            </a:lvl2pPr>
            <a:lvl3pPr marL="1000800" indent="-158400">
              <a:defRPr sz="1500" b="0" i="0" baseline="0">
                <a:latin typeface="+mj-lt"/>
                <a:cs typeface="Arial"/>
              </a:defRPr>
            </a:lvl3pPr>
            <a:lvl4pPr marL="1458000" indent="-194400">
              <a:defRPr sz="1400">
                <a:latin typeface="+mj-lt"/>
              </a:defRPr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Bullet item 1 </a:t>
            </a:r>
          </a:p>
          <a:p>
            <a:pPr lvl="1"/>
            <a:r>
              <a:rPr lang="en-US" dirty="0"/>
              <a:t>Sub-bullet item 1 second item in the list goes here</a:t>
            </a:r>
          </a:p>
          <a:p>
            <a:pPr lvl="2"/>
            <a:r>
              <a:rPr lang="en-US" dirty="0"/>
              <a:t> Sub-bullet of above</a:t>
            </a:r>
          </a:p>
          <a:p>
            <a:pPr lvl="3"/>
            <a:r>
              <a:rPr lang="en-US" dirty="0"/>
              <a:t>4th level bullet</a:t>
            </a:r>
          </a:p>
          <a:p>
            <a:pPr lvl="0"/>
            <a:r>
              <a:rPr lang="en-US" dirty="0"/>
              <a:t>Third item 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</a:p>
          <a:p>
            <a:pPr lvl="0"/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14642"/>
            <a:ext cx="8102477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6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9" r:id="rId2"/>
    <p:sldLayoutId id="2147483675" r:id="rId3"/>
    <p:sldLayoutId id="2147483684" r:id="rId4"/>
    <p:sldLayoutId id="2147483673" r:id="rId5"/>
    <p:sldLayoutId id="2147483676" r:id="rId6"/>
    <p:sldLayoutId id="2147483663" r:id="rId7"/>
    <p:sldLayoutId id="2147483682" r:id="rId8"/>
    <p:sldLayoutId id="2147483650" r:id="rId9"/>
    <p:sldLayoutId id="2147483662" r:id="rId10"/>
    <p:sldLayoutId id="2147483683" r:id="rId11"/>
    <p:sldLayoutId id="2147483660" r:id="rId12"/>
    <p:sldLayoutId id="2147483678" r:id="rId13"/>
    <p:sldLayoutId id="2147483677" r:id="rId14"/>
    <p:sldLayoutId id="214748368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6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pavel.kasyanov@clarivate.com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" descr="photo-1428660285748-340f4e33d6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11" name="Rectangle 10"/>
          <p:cNvSpPr/>
          <p:nvPr/>
        </p:nvSpPr>
        <p:spPr>
          <a:xfrm>
            <a:off x="4966942" y="-19921"/>
            <a:ext cx="4182411" cy="6858000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10" name="Picture 9" descr="crv_lfcl_grhc_rgb_pos_coverpage-im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1" t="11945" r="20416" b="4802"/>
          <a:stretch/>
        </p:blipFill>
        <p:spPr>
          <a:xfrm>
            <a:off x="0" y="-19921"/>
            <a:ext cx="9149354" cy="687792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Платформа </a:t>
            </a:r>
            <a:r>
              <a:rPr lang="en-US" dirty="0"/>
              <a:t>InCites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0162" y="2082520"/>
            <a:ext cx="2727325" cy="309033"/>
          </a:xfrm>
        </p:spPr>
        <p:txBody>
          <a:bodyPr/>
          <a:lstStyle/>
          <a:p>
            <a:r>
              <a:rPr lang="ru-RU" dirty="0"/>
              <a:t>Павел Касьянов</a:t>
            </a:r>
          </a:p>
          <a:p>
            <a:r>
              <a:rPr lang="ru-RU" dirty="0"/>
              <a:t>Февраль 2020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0162" y="1205525"/>
            <a:ext cx="4155766" cy="876995"/>
          </a:xfrm>
        </p:spPr>
        <p:txBody>
          <a:bodyPr/>
          <a:lstStyle/>
          <a:p>
            <a:r>
              <a:rPr lang="ru-RU" dirty="0"/>
              <a:t>Основные индикаторы публикационной активности. Практика анализа научной результативности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186138" y="77188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9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индикаторов для сравнения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69" y="944160"/>
            <a:ext cx="8377367" cy="472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429569" y="1089498"/>
            <a:ext cx="397282" cy="739302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1187117"/>
            <a:ext cx="6794500" cy="475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Функция </a:t>
            </a:r>
            <a:r>
              <a:rPr lang="en-US" dirty="0"/>
              <a:t>pin to top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24" y="4217144"/>
            <a:ext cx="69469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0" y="1153008"/>
            <a:ext cx="6965950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 rot="10800000">
            <a:off x="3540868" y="3617890"/>
            <a:ext cx="389106" cy="4085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0806" y="660557"/>
            <a:ext cx="4611092" cy="313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E39B0-DFEF-4150-B1D5-63EF97E43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0" y="1079831"/>
            <a:ext cx="8362737" cy="4742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Функция </a:t>
            </a:r>
            <a:r>
              <a:rPr lang="en-US" dirty="0"/>
              <a:t>refocus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9438" y="3689136"/>
            <a:ext cx="1568078" cy="179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 rot="16200000">
            <a:off x="5815944" y="4435964"/>
            <a:ext cx="389106" cy="4085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970" y="3689136"/>
            <a:ext cx="1582480" cy="184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" y="841118"/>
            <a:ext cx="9175354" cy="4847481"/>
          </a:xfrm>
          <a:prstGeom prst="rect">
            <a:avLst/>
          </a:prstGeom>
          <a:solidFill>
            <a:srgbClr val="000000"/>
          </a:solidFill>
        </p:spPr>
        <p:txBody>
          <a:bodyPr vert="horz" lIns="548640" tIns="365760" rIns="548640" bIns="41148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sz="2400" b="1" cap="none" dirty="0">
                <a:solidFill>
                  <a:srgbClr val="FFFFFF"/>
                </a:solidFill>
                <a:latin typeface="Arial"/>
                <a:cs typeface="Arial"/>
              </a:rPr>
              <a:t>Практическое задание 1</a:t>
            </a:r>
          </a:p>
          <a:p>
            <a:endParaRPr lang="ru-RU" sz="2400" cap="none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Провести </a:t>
            </a:r>
            <a:r>
              <a:rPr lang="ru-RU" sz="2400" cap="none" dirty="0" err="1">
                <a:solidFill>
                  <a:srgbClr val="FFFFFF"/>
                </a:solidFill>
                <a:latin typeface="Arial"/>
                <a:cs typeface="Arial"/>
              </a:rPr>
              <a:t>бенчмаркинг</a:t>
            </a: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 работы вашего университета:</a:t>
            </a:r>
          </a:p>
          <a:p>
            <a:endParaRPr lang="ru-RU" sz="2400" cap="none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Выберите 2-4 </a:t>
            </a:r>
            <a:r>
              <a:rPr lang="ru-RU" sz="2400" cap="none" dirty="0" err="1">
                <a:solidFill>
                  <a:srgbClr val="FFFFFF"/>
                </a:solidFill>
                <a:latin typeface="Arial"/>
                <a:cs typeface="Arial"/>
              </a:rPr>
              <a:t>референтных</a:t>
            </a: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 организации</a:t>
            </a:r>
            <a:endParaRPr lang="en-US" sz="2400" cap="none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Постройте график публикационной активности в динамике с 200</a:t>
            </a:r>
            <a:r>
              <a:rPr lang="en-US" sz="2400" cap="none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 по 201</a:t>
            </a:r>
            <a:r>
              <a:rPr lang="en-US" sz="2400" cap="none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й годы</a:t>
            </a: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Сопоставьте показатель цитируемости, нормализованной по предметной области, вашего университета с университетами </a:t>
            </a:r>
            <a:r>
              <a:rPr lang="ru-RU" sz="2400" cap="none" dirty="0" err="1">
                <a:solidFill>
                  <a:srgbClr val="FFFFFF"/>
                </a:solidFill>
                <a:latin typeface="Arial"/>
                <a:cs typeface="Arial"/>
              </a:rPr>
              <a:t>референтной</a:t>
            </a: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 группы при помощи гистограммы </a:t>
            </a:r>
            <a:r>
              <a:rPr lang="en-US" sz="2400" cap="none" dirty="0">
                <a:solidFill>
                  <a:srgbClr val="FFFFFF"/>
                </a:solidFill>
                <a:latin typeface="Arial"/>
                <a:cs typeface="Arial"/>
              </a:rPr>
              <a:t>(bar graph)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0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Свежие и очень полезные функции </a:t>
            </a:r>
            <a:r>
              <a:rPr lang="en-US" dirty="0"/>
              <a:t>InCites, </a:t>
            </a:r>
            <a:r>
              <a:rPr lang="ru-RU" dirty="0"/>
              <a:t>о которых важно знать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InCites</a:t>
            </a:r>
          </a:p>
        </p:txBody>
      </p:sp>
    </p:spTree>
    <p:extLst>
      <p:ext uri="{BB962C8B-B14F-4D97-AF65-F5344CB8AC3E}">
        <p14:creationId xmlns:p14="http://schemas.microsoft.com/office/powerpoint/2010/main" val="370645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0" y="514642"/>
            <a:ext cx="1618594" cy="62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285" y="514642"/>
            <a:ext cx="1633202" cy="60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Пороговые значения для количества соавторов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817" y="1265801"/>
            <a:ext cx="4175484" cy="47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569" y="1265803"/>
            <a:ext cx="4023971" cy="476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3281" y="6148710"/>
            <a:ext cx="1739072" cy="70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0" y="1194438"/>
            <a:ext cx="4877213" cy="499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Квартили журналов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960" y="2160119"/>
            <a:ext cx="5065611" cy="380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Точечная диаграмма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212" y="826176"/>
            <a:ext cx="6518005" cy="521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26B0-A55F-496E-BFD4-45B827E7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сильных и слабых сторон в науке Университета</a:t>
            </a:r>
            <a:r>
              <a:rPr lang="en-US" dirty="0"/>
              <a:t> – </a:t>
            </a:r>
            <a:r>
              <a:rPr lang="ru-RU" dirty="0"/>
              <a:t>количество публикиаий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A62BB3-E269-4C94-8FCE-EB2F710EC0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4F430-B41A-475E-9293-7C7F9077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70" y="944161"/>
            <a:ext cx="8284860" cy="52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7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8D07-3BEF-49FA-B095-7837C913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сильных и слабых сторон в науке Университета</a:t>
            </a:r>
            <a:r>
              <a:rPr lang="en-US" dirty="0"/>
              <a:t> – </a:t>
            </a:r>
            <a:r>
              <a:rPr lang="ru-RU" dirty="0"/>
              <a:t>цитируемость, нормализованная по предметной области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C2FB7C-5165-49D3-A71D-CC1A42384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538D4-A062-4808-8729-3F97880945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69" y="1300162"/>
            <a:ext cx="8404941" cy="52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0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семинара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9570" y="1984444"/>
            <a:ext cx="8153643" cy="3239310"/>
          </a:xfrm>
        </p:spPr>
        <p:txBody>
          <a:bodyPr/>
          <a:lstStyle/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/>
              <a:t>Напоминание: индикаторы и интерфейс системы</a:t>
            </a:r>
          </a:p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 err="1"/>
              <a:t>Бенчмаркинг</a:t>
            </a:r>
            <a:r>
              <a:rPr lang="ru-RU" sz="1800" dirty="0"/>
              <a:t> организации</a:t>
            </a:r>
          </a:p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/>
              <a:t>Анализ сильных и слабых сторон нашей научной работы</a:t>
            </a:r>
          </a:p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/>
              <a:t>Публикационная стратегия: где мы публикуемся и где нам надо публиковаться</a:t>
            </a:r>
          </a:p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/>
              <a:t>Анализ работы индивидуальных авторов и тонкости работы с отчётом об авторах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" y="841118"/>
            <a:ext cx="9175354" cy="4847481"/>
          </a:xfrm>
          <a:prstGeom prst="rect">
            <a:avLst/>
          </a:prstGeom>
          <a:solidFill>
            <a:srgbClr val="000000"/>
          </a:solidFill>
        </p:spPr>
        <p:txBody>
          <a:bodyPr vert="horz" lIns="548640" tIns="365760" rIns="548640" bIns="41148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sz="2400" b="1" cap="none" dirty="0">
                <a:solidFill>
                  <a:srgbClr val="FFFFFF"/>
                </a:solidFill>
                <a:latin typeface="Arial"/>
                <a:cs typeface="Arial"/>
              </a:rPr>
              <a:t>Практическое задание 2</a:t>
            </a:r>
          </a:p>
          <a:p>
            <a:endParaRPr lang="ru-RU" sz="2400" cap="none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Постройте пузырьковую диаграмму с анализом следующих показателей вашего университета в разбивке по предметным областям классификатора </a:t>
            </a:r>
            <a:r>
              <a:rPr lang="en-US" sz="2400" cap="none" dirty="0">
                <a:solidFill>
                  <a:srgbClr val="FFFFFF"/>
                </a:solidFill>
                <a:latin typeface="Arial"/>
                <a:cs typeface="Arial"/>
              </a:rPr>
              <a:t>Essential Science Indicators</a:t>
            </a: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endParaRPr lang="ru-RU" sz="2400" cap="none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Горизонтальная ось: количество публикаций</a:t>
            </a:r>
            <a:endParaRPr lang="en-US" sz="2400" cap="none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Вертикальная ось: средняя цитируемость, нормализованная по предметной области</a:t>
            </a: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Размер круга: любой индикатор на ваш выбор</a:t>
            </a:r>
            <a:endParaRPr lang="en-US" sz="2400" cap="none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0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5754D-671F-4829-820F-DF48E8F78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"/>
          <a:stretch/>
        </p:blipFill>
        <p:spPr>
          <a:xfrm>
            <a:off x="1272714" y="1192169"/>
            <a:ext cx="6253502" cy="477253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337DFA-F588-4895-9CEE-E5052A97C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F7F2B7-72BD-487F-94DE-C758766412CF}"/>
              </a:ext>
            </a:extLst>
          </p:cNvPr>
          <p:cNvSpPr txBox="1">
            <a:spLocks/>
          </p:cNvSpPr>
          <p:nvPr/>
        </p:nvSpPr>
        <p:spPr>
          <a:xfrm>
            <a:off x="429570" y="514642"/>
            <a:ext cx="8102477" cy="4295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>
                <a:solidFill>
                  <a:schemeClr val="accent1"/>
                </a:solidFill>
              </a:rPr>
              <a:t>Анализ изданий, в которых публикуются сотрудники университета, и оценка цитируемости этих публикаций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36902-C594-46AA-9907-210BC3F94BB8}"/>
              </a:ext>
            </a:extLst>
          </p:cNvPr>
          <p:cNvSpPr/>
          <p:nvPr/>
        </p:nvSpPr>
        <p:spPr>
          <a:xfrm>
            <a:off x="6865034" y="1192170"/>
            <a:ext cx="661182" cy="477253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89CBAE-F9AC-41A6-A8E2-7E816827243D}"/>
              </a:ext>
            </a:extLst>
          </p:cNvPr>
          <p:cNvSpPr/>
          <p:nvPr/>
        </p:nvSpPr>
        <p:spPr>
          <a:xfrm>
            <a:off x="4977617" y="1192168"/>
            <a:ext cx="1099625" cy="477253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" y="841118"/>
            <a:ext cx="9175354" cy="4478149"/>
          </a:xfrm>
          <a:prstGeom prst="rect">
            <a:avLst/>
          </a:prstGeom>
          <a:solidFill>
            <a:srgbClr val="000000"/>
          </a:solidFill>
        </p:spPr>
        <p:txBody>
          <a:bodyPr vert="horz" lIns="548640" tIns="365760" rIns="548640" bIns="41148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sz="2400" b="1" cap="none" dirty="0">
                <a:solidFill>
                  <a:srgbClr val="FFFFFF"/>
                </a:solidFill>
                <a:latin typeface="Arial"/>
                <a:cs typeface="Arial"/>
              </a:rPr>
              <a:t>Практическое задание 3</a:t>
            </a:r>
          </a:p>
          <a:p>
            <a:endParaRPr lang="ru-RU" sz="2400" cap="none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Постройте таблицу с анализом следующих показателей вашего университета в разбивке по журналам:</a:t>
            </a:r>
          </a:p>
          <a:p>
            <a:endParaRPr lang="ru-RU" sz="2400" cap="none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Количество публикаций Университета в нём</a:t>
            </a: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Цитируемость этих публикаций, нормализованная по предметной области</a:t>
            </a: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Значение импакт-фактора журнала</a:t>
            </a:r>
          </a:p>
          <a:p>
            <a:pPr marL="457200" indent="-457200">
              <a:buAutoNum type="arabicPeriod"/>
            </a:pPr>
            <a:r>
              <a:rPr lang="ru-RU" sz="2400" cap="none" dirty="0">
                <a:solidFill>
                  <a:srgbClr val="FFFFFF"/>
                </a:solidFill>
                <a:latin typeface="Arial"/>
                <a:cs typeface="Arial"/>
              </a:rPr>
              <a:t>Квартиль журнала по импакт-фактору</a:t>
            </a:r>
            <a:endParaRPr lang="en-US" sz="2400" cap="none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0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Демонстрация: отчёт по авторам и как его корректно использовать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InCites</a:t>
            </a:r>
          </a:p>
        </p:txBody>
      </p:sp>
    </p:spTree>
    <p:extLst>
      <p:ext uri="{BB962C8B-B14F-4D97-AF65-F5344CB8AC3E}">
        <p14:creationId xmlns:p14="http://schemas.microsoft.com/office/powerpoint/2010/main" val="322713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/>
              <a:t>Павел Касьянов, эксперт по наукометрии</a:t>
            </a:r>
            <a:r>
              <a:rPr lang="en-GB" dirty="0"/>
              <a:t>  | </a:t>
            </a:r>
            <a:r>
              <a:rPr lang="en-US" dirty="0" err="1">
                <a:hlinkClick r:id="rId2"/>
              </a:rPr>
              <a:t>pavel.kasyanov</a:t>
            </a:r>
            <a:r>
              <a:rPr lang="en-GB" dirty="0">
                <a:hlinkClick r:id="rId2"/>
              </a:rPr>
              <a:t>@</a:t>
            </a:r>
            <a:r>
              <a:rPr lang="en-GB" dirty="0" err="1">
                <a:hlinkClick r:id="rId2"/>
              </a:rPr>
              <a:t>clarivate.com</a:t>
            </a:r>
            <a:r>
              <a:rPr lang="en-GB" dirty="0"/>
              <a:t>  |  </a:t>
            </a:r>
            <a:r>
              <a:rPr lang="en-GB" dirty="0">
                <a:solidFill>
                  <a:srgbClr val="1AC604"/>
                </a:solidFill>
              </a:rPr>
              <a:t>clarivate.com</a:t>
            </a:r>
          </a:p>
        </p:txBody>
      </p:sp>
    </p:spTree>
    <p:extLst>
      <p:ext uri="{BB962C8B-B14F-4D97-AF65-F5344CB8AC3E}">
        <p14:creationId xmlns:p14="http://schemas.microsoft.com/office/powerpoint/2010/main" val="362715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Индикаторы, наглядно</a:t>
            </a:r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347445"/>
            <a:ext cx="2245536" cy="646927"/>
          </a:xfrm>
        </p:spPr>
        <p:txBody>
          <a:bodyPr/>
          <a:lstStyle/>
          <a:p>
            <a:r>
              <a:rPr lang="ru-RU" sz="1800" dirty="0"/>
              <a:t>Научная производительность</a:t>
            </a:r>
            <a:endParaRPr lang="en-US"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45918" y="1347445"/>
            <a:ext cx="1997080" cy="646927"/>
          </a:xfrm>
        </p:spPr>
        <p:txBody>
          <a:bodyPr/>
          <a:lstStyle/>
          <a:p>
            <a:r>
              <a:rPr lang="ru-RU" sz="1800" dirty="0"/>
              <a:t>Научная результативность</a:t>
            </a:r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094771" y="1347445"/>
            <a:ext cx="2494751" cy="646927"/>
          </a:xfrm>
        </p:spPr>
        <p:txBody>
          <a:bodyPr/>
          <a:lstStyle/>
          <a:p>
            <a:r>
              <a:rPr lang="ru-RU" sz="1800" dirty="0"/>
              <a:t>Публикационная стратегия</a:t>
            </a:r>
            <a:endParaRPr lang="en-US" sz="18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29569" y="2602755"/>
            <a:ext cx="2494751" cy="2825279"/>
          </a:xfrm>
        </p:spPr>
        <p:txBody>
          <a:bodyPr/>
          <a:lstStyle/>
          <a:p>
            <a:r>
              <a:rPr lang="ru-RU" sz="1800" dirty="0"/>
              <a:t>Количество публикаций в </a:t>
            </a:r>
            <a:r>
              <a:rPr lang="en-US" sz="1800" dirty="0"/>
              <a:t>Web of Science Core Collection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3245917" y="2602755"/>
            <a:ext cx="2494751" cy="2825279"/>
          </a:xfrm>
        </p:spPr>
        <p:txBody>
          <a:bodyPr/>
          <a:lstStyle/>
          <a:p>
            <a:r>
              <a:rPr lang="ru-RU" sz="1800" dirty="0"/>
              <a:t>Нормализованная средняя цитируемость</a:t>
            </a:r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Высокоцитируемые публикации</a:t>
            </a:r>
            <a:endParaRPr lang="en-US" sz="18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94771" y="2602755"/>
            <a:ext cx="2494751" cy="2825279"/>
          </a:xfrm>
        </p:spPr>
        <p:txBody>
          <a:bodyPr/>
          <a:lstStyle/>
          <a:p>
            <a:r>
              <a:rPr lang="ru-RU" sz="1800" dirty="0"/>
              <a:t>Процент работ в журналах первого квартиля</a:t>
            </a:r>
            <a:endParaRPr lang="en-US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1557" y="1118682"/>
            <a:ext cx="5632315" cy="285993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2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Как организован интерфейс системы. Как использовать его для анализа организации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Платформа </a:t>
            </a:r>
            <a:r>
              <a:rPr lang="en-US" dirty="0"/>
              <a:t>InCites</a:t>
            </a:r>
          </a:p>
        </p:txBody>
      </p:sp>
    </p:spTree>
    <p:extLst>
      <p:ext uri="{BB962C8B-B14F-4D97-AF65-F5344CB8AC3E}">
        <p14:creationId xmlns:p14="http://schemas.microsoft.com/office/powerpoint/2010/main" val="37064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Science </a:t>
            </a:r>
            <a:r>
              <a:rPr lang="ru-RU" dirty="0"/>
              <a:t>и </a:t>
            </a:r>
            <a:r>
              <a:rPr lang="en-US" dirty="0"/>
              <a:t>InCites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1" y="1495778"/>
            <a:ext cx="3845358" cy="485195"/>
          </a:xfrm>
        </p:spPr>
        <p:txBody>
          <a:bodyPr/>
          <a:lstStyle/>
          <a:p>
            <a:r>
              <a:rPr lang="en-US" dirty="0"/>
              <a:t>Web of Science</a:t>
            </a:r>
            <a:r>
              <a:rPr lang="ru-RU" dirty="0"/>
              <a:t> – инструмент для проведения научных исследований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616168" y="1495778"/>
            <a:ext cx="3845359" cy="485195"/>
          </a:xfrm>
        </p:spPr>
        <p:txBody>
          <a:bodyPr/>
          <a:lstStyle/>
          <a:p>
            <a:r>
              <a:rPr lang="en-US" dirty="0"/>
              <a:t>InCites</a:t>
            </a:r>
            <a:r>
              <a:rPr lang="ru-RU" dirty="0"/>
              <a:t> – инструмент для анализа, оценки и сопоставления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29570" y="2204458"/>
            <a:ext cx="3845359" cy="2118959"/>
          </a:xfrm>
        </p:spPr>
        <p:txBody>
          <a:bodyPr/>
          <a:lstStyle/>
          <a:p>
            <a:r>
              <a:rPr lang="ru-RU" sz="1600" dirty="0"/>
              <a:t>Поиск литературы</a:t>
            </a:r>
          </a:p>
          <a:p>
            <a:r>
              <a:rPr lang="ru-RU" sz="1600" dirty="0"/>
              <a:t>Поиск наиболее активно работающих авторов и организаций</a:t>
            </a:r>
          </a:p>
          <a:p>
            <a:r>
              <a:rPr lang="ru-RU" sz="1600" dirty="0"/>
              <a:t>Поиск журналов для опубликования работ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16168" y="2204458"/>
            <a:ext cx="3845359" cy="2118959"/>
          </a:xfrm>
        </p:spPr>
        <p:txBody>
          <a:bodyPr/>
          <a:lstStyle/>
          <a:p>
            <a:r>
              <a:rPr lang="ru-RU" sz="1600" dirty="0"/>
              <a:t>Анализ тенденций</a:t>
            </a:r>
          </a:p>
          <a:p>
            <a:r>
              <a:rPr lang="ru-RU" sz="1600" dirty="0"/>
              <a:t>Сопоставление авторов и организаций</a:t>
            </a:r>
          </a:p>
          <a:p>
            <a:r>
              <a:rPr lang="ru-RU" sz="1600" dirty="0"/>
              <a:t>Анализ научной результативности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912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17" y="978355"/>
            <a:ext cx="5635338" cy="504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выглядит интерфейс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625" y="2431915"/>
            <a:ext cx="4762647" cy="1071681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63055" y="944161"/>
            <a:ext cx="2772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InCites - </a:t>
            </a:r>
            <a:r>
              <a:rPr lang="ru-RU" dirty="0"/>
              <a:t>аналитическая оболочка для всех публикаций </a:t>
            </a:r>
            <a:r>
              <a:rPr lang="en-US" dirty="0"/>
              <a:t>Web of Science Core Collection,</a:t>
            </a:r>
            <a:r>
              <a:rPr lang="ru-RU" dirty="0"/>
              <a:t> сделанных за период с 1980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Стандартный отчёт в </a:t>
            </a:r>
            <a:r>
              <a:rPr lang="en-US" dirty="0"/>
              <a:t>InCites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16616" y="274681"/>
            <a:ext cx="2697516" cy="92333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126" y="1165284"/>
            <a:ext cx="5906445" cy="480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58452" y="4718926"/>
            <a:ext cx="4411120" cy="1254868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58452" y="1165284"/>
            <a:ext cx="4411120" cy="355364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63126" y="1165284"/>
            <a:ext cx="1495326" cy="480851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68172" y="6157609"/>
            <a:ext cx="2207143" cy="3231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Отчёт в табличном виде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4651" y="759495"/>
            <a:ext cx="3684920" cy="3231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Визуализация отчёта в графическом виде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570" y="3094193"/>
            <a:ext cx="1399230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Фильтры и пороговые значения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Вопрос: в какой из отчётов мы пойдём, чтобы сопоставить друг с другом несколько организаций из одной страны?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1351706"/>
            <a:ext cx="8399462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71991" y="2256581"/>
            <a:ext cx="1217580" cy="1168400"/>
          </a:xfrm>
          <a:prstGeom prst="rect">
            <a:avLst/>
          </a:prstGeom>
          <a:noFill/>
          <a:ln w="15875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Демонстрация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InCites</a:t>
            </a:r>
          </a:p>
        </p:txBody>
      </p:sp>
    </p:spTree>
    <p:extLst>
      <p:ext uri="{BB962C8B-B14F-4D97-AF65-F5344CB8AC3E}">
        <p14:creationId xmlns:p14="http://schemas.microsoft.com/office/powerpoint/2010/main" val="3706450116"/>
      </p:ext>
    </p:extLst>
  </p:cSld>
  <p:clrMapOvr>
    <a:masterClrMapping/>
  </p:clrMapOvr>
</p:sld>
</file>

<file path=ppt/theme/theme1.xml><?xml version="1.0" encoding="utf-8"?>
<a:theme xmlns:a="http://schemas.openxmlformats.org/drawingml/2006/main" name="Crv_Tmpt_WebofScience_Full-Presentation_4x3_001">
  <a:themeElements>
    <a:clrScheme name="CRV_Clarivate Primary and secondary palette">
      <a:dk1>
        <a:srgbClr val="000000"/>
      </a:dk1>
      <a:lt1>
        <a:srgbClr val="FFFFFF"/>
      </a:lt1>
      <a:dk2>
        <a:srgbClr val="666666"/>
      </a:dk2>
      <a:lt2>
        <a:srgbClr val="A9A9AC"/>
      </a:lt2>
      <a:accent1>
        <a:srgbClr val="6817FF"/>
      </a:accent1>
      <a:accent2>
        <a:srgbClr val="1AC604"/>
      </a:accent2>
      <a:accent3>
        <a:srgbClr val="666666"/>
      </a:accent3>
      <a:accent4>
        <a:srgbClr val="025A3D"/>
      </a:accent4>
      <a:accent5>
        <a:srgbClr val="008080"/>
      </a:accent5>
      <a:accent6>
        <a:srgbClr val="4B1364"/>
      </a:accent6>
      <a:hlink>
        <a:srgbClr val="6817FF"/>
      </a:hlink>
      <a:folHlink>
        <a:srgbClr val="666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2" id="{50F5CA09-D08F-734E-86AD-AC2CF5052913}" vid="{93FE6031-7508-984C-B5DD-685B9CDF12FB}"/>
    </a:ext>
  </a:extLst>
</a:theme>
</file>

<file path=ppt/theme/theme2.xml><?xml version="1.0" encoding="utf-8"?>
<a:theme xmlns:a="http://schemas.openxmlformats.org/drawingml/2006/main" name="1_Crv_Tmpt_WebofScience_Full-Presentation_4x3_001">
  <a:themeElements>
    <a:clrScheme name="CRV_Clarivate Primary and secondary palette">
      <a:dk1>
        <a:srgbClr val="000000"/>
      </a:dk1>
      <a:lt1>
        <a:srgbClr val="FFFFFF"/>
      </a:lt1>
      <a:dk2>
        <a:srgbClr val="666666"/>
      </a:dk2>
      <a:lt2>
        <a:srgbClr val="A9A9AC"/>
      </a:lt2>
      <a:accent1>
        <a:srgbClr val="6817FF"/>
      </a:accent1>
      <a:accent2>
        <a:srgbClr val="1AC604"/>
      </a:accent2>
      <a:accent3>
        <a:srgbClr val="666666"/>
      </a:accent3>
      <a:accent4>
        <a:srgbClr val="025A3D"/>
      </a:accent4>
      <a:accent5>
        <a:srgbClr val="008080"/>
      </a:accent5>
      <a:accent6>
        <a:srgbClr val="4B1364"/>
      </a:accent6>
      <a:hlink>
        <a:srgbClr val="6817FF"/>
      </a:hlink>
      <a:folHlink>
        <a:srgbClr val="666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2" id="{50F5CA09-D08F-734E-86AD-AC2CF5052913}" vid="{93FE6031-7508-984C-B5DD-685B9CDF12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Crv_Tmpt_WebofScience_Full-Presentation_4x3_001</Template>
  <TotalTime>1622</TotalTime>
  <Words>427</Words>
  <Application>Microsoft Office PowerPoint</Application>
  <PresentationFormat>Экран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Crv_Tmpt_WebofScience_Full-Presentation_4x3_001</vt:lpstr>
      <vt:lpstr>1_Crv_Tmpt_WebofScience_Full-Presentation_4x3_001</vt:lpstr>
      <vt:lpstr>Основные индикаторы публикационной активности. Практика анализа научной результативности</vt:lpstr>
      <vt:lpstr>План семинара</vt:lpstr>
      <vt:lpstr>Индикаторы, наглядно</vt:lpstr>
      <vt:lpstr>Платформа InCites</vt:lpstr>
      <vt:lpstr>Web of Science и InCites</vt:lpstr>
      <vt:lpstr>Как выглядит интерфейс</vt:lpstr>
      <vt:lpstr>Стандартный отчёт в InCites</vt:lpstr>
      <vt:lpstr>Вопрос: в какой из отчётов мы пойдём, чтобы сопоставить друг с другом несколько организаций из одной страны?</vt:lpstr>
      <vt:lpstr>InCites</vt:lpstr>
      <vt:lpstr>Выбор индикаторов для сравнения</vt:lpstr>
      <vt:lpstr>Функция pin to top</vt:lpstr>
      <vt:lpstr>Функция refocus</vt:lpstr>
      <vt:lpstr>Презентация PowerPoint</vt:lpstr>
      <vt:lpstr>InCites</vt:lpstr>
      <vt:lpstr>Пороговые значения для количества соавторов</vt:lpstr>
      <vt:lpstr>Квартили журналов</vt:lpstr>
      <vt:lpstr>Точечная диаграмма</vt:lpstr>
      <vt:lpstr>Анализ сильных и слабых сторон в науке Университета – количество публикиаий</vt:lpstr>
      <vt:lpstr>Анализ сильных и слабых сторон в науке Университета – цитируемость, нормализованная по предметной области</vt:lpstr>
      <vt:lpstr>Презентация PowerPoint</vt:lpstr>
      <vt:lpstr>Презентация PowerPoint</vt:lpstr>
      <vt:lpstr>Презентация PowerPoint</vt:lpstr>
      <vt:lpstr>InCites</vt:lpstr>
      <vt:lpstr>Презентация PowerPoint</vt:lpstr>
    </vt:vector>
  </TitlesOfParts>
  <Company>Thomson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Pavel Kasyanov</dc:creator>
  <cp:lastModifiedBy>Ермилова Диана Борисовна</cp:lastModifiedBy>
  <cp:revision>16</cp:revision>
  <dcterms:created xsi:type="dcterms:W3CDTF">2017-06-08T11:31:04Z</dcterms:created>
  <dcterms:modified xsi:type="dcterms:W3CDTF">2020-02-28T05:49:03Z</dcterms:modified>
</cp:coreProperties>
</file>