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413" r:id="rId2"/>
    <p:sldId id="513" r:id="rId3"/>
    <p:sldId id="542" r:id="rId4"/>
    <p:sldId id="541" r:id="rId5"/>
    <p:sldId id="535" r:id="rId6"/>
    <p:sldId id="540" r:id="rId7"/>
    <p:sldId id="537" r:id="rId8"/>
    <p:sldId id="543" r:id="rId9"/>
    <p:sldId id="544" r:id="rId10"/>
    <p:sldId id="545" r:id="rId11"/>
    <p:sldId id="546" r:id="rId12"/>
    <p:sldId id="547" r:id="rId13"/>
    <p:sldId id="548" r:id="rId14"/>
    <p:sldId id="549" r:id="rId15"/>
    <p:sldId id="550" r:id="rId16"/>
    <p:sldId id="551" r:id="rId17"/>
    <p:sldId id="539" r:id="rId18"/>
    <p:sldId id="552" r:id="rId19"/>
    <p:sldId id="553" r:id="rId20"/>
    <p:sldId id="506" r:id="rId21"/>
  </p:sldIdLst>
  <p:sldSz cx="10693400" cy="7561263"/>
  <p:notesSz cx="6797675" cy="9928225"/>
  <p:defaultTextStyle>
    <a:defPPr>
      <a:defRPr lang="ru-RU"/>
    </a:defPPr>
    <a:lvl1pPr marL="0" algn="l" defTabSz="106700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3504" algn="l" defTabSz="106700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67009" algn="l" defTabSz="106700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0513" algn="l" defTabSz="106700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34016" algn="l" defTabSz="106700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67521" algn="l" defTabSz="106700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01025" algn="l" defTabSz="106700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34530" algn="l" defTabSz="106700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68034" algn="l" defTabSz="106700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5433060-B428-4B37-A5A1-495C31FD05A8}">
          <p14:sldIdLst>
            <p14:sldId id="413"/>
            <p14:sldId id="513"/>
            <p14:sldId id="542"/>
            <p14:sldId id="541"/>
            <p14:sldId id="535"/>
            <p14:sldId id="540"/>
            <p14:sldId id="537"/>
            <p14:sldId id="543"/>
            <p14:sldId id="544"/>
            <p14:sldId id="545"/>
            <p14:sldId id="546"/>
            <p14:sldId id="547"/>
            <p14:sldId id="548"/>
            <p14:sldId id="549"/>
            <p14:sldId id="550"/>
            <p14:sldId id="551"/>
            <p14:sldId id="539"/>
            <p14:sldId id="552"/>
            <p14:sldId id="553"/>
            <p14:sldId id="5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567" userDrawn="1">
          <p15:clr>
            <a:srgbClr val="A4A3A4"/>
          </p15:clr>
        </p15:guide>
        <p15:guide id="2" pos="737" userDrawn="1">
          <p15:clr>
            <a:srgbClr val="A4A3A4"/>
          </p15:clr>
        </p15:guide>
        <p15:guide id="3" pos="1009" userDrawn="1">
          <p15:clr>
            <a:srgbClr val="A4A3A4"/>
          </p15:clr>
        </p15:guide>
        <p15:guide id="4" pos="5908" userDrawn="1">
          <p15:clr>
            <a:srgbClr val="A4A3A4"/>
          </p15:clr>
        </p15:guide>
        <p15:guide id="5" orient="horz" pos="1111" userDrawn="1">
          <p15:clr>
            <a:srgbClr val="A4A3A4"/>
          </p15:clr>
        </p15:guide>
        <p15:guide id="6" pos="1327" userDrawn="1">
          <p15:clr>
            <a:srgbClr val="A4A3A4"/>
          </p15:clr>
        </p15:guide>
        <p15:guide id="7" orient="horz" pos="2381" userDrawn="1">
          <p15:clr>
            <a:srgbClr val="A4A3A4"/>
          </p15:clr>
        </p15:guide>
        <p15:guide id="8" orient="horz" pos="1973" userDrawn="1">
          <p15:clr>
            <a:srgbClr val="A4A3A4"/>
          </p15:clr>
        </p15:guide>
        <p15:guide id="9" orient="horz" pos="2200" userDrawn="1">
          <p15:clr>
            <a:srgbClr val="A4A3A4"/>
          </p15:clr>
        </p15:guide>
        <p15:guide id="10" pos="16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384"/>
    <a:srgbClr val="697AB4"/>
    <a:srgbClr val="B9D888"/>
    <a:srgbClr val="EAF3DE"/>
    <a:srgbClr val="404040"/>
    <a:srgbClr val="92D050"/>
    <a:srgbClr val="76B531"/>
    <a:srgbClr val="FFFFFF"/>
    <a:srgbClr val="003399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4" autoAdjust="0"/>
    <p:restoredTop sz="98773" autoAdjust="0"/>
  </p:normalViewPr>
  <p:slideViewPr>
    <p:cSldViewPr>
      <p:cViewPr varScale="1">
        <p:scale>
          <a:sx n="66" d="100"/>
          <a:sy n="66" d="100"/>
        </p:scale>
        <p:origin x="1182" y="84"/>
      </p:cViewPr>
      <p:guideLst>
        <p:guide orient="horz" pos="567"/>
        <p:guide pos="737"/>
        <p:guide pos="1009"/>
        <p:guide pos="5908"/>
        <p:guide orient="horz" pos="1111"/>
        <p:guide pos="1327"/>
        <p:guide orient="horz" pos="2381"/>
        <p:guide orient="horz" pos="1973"/>
        <p:guide orient="horz" pos="2200"/>
        <p:guide pos="16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9D8AE392-FF74-4D44-ADFE-3962FC372FB3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1" tIns="45501" rIns="91001" bIns="4550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001" tIns="45501" rIns="91001" bIns="4550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A6BC73E4-2DB6-42E0-800B-B4E3E8B029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596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C73E4-2DB6-42E0-800B-B4E3E8B0292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689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C73E4-2DB6-42E0-800B-B4E3E8B0292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003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8"/>
            <a:ext cx="7485380" cy="19323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3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67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0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34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67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01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34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68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74D8B-A907-4E5F-BE82-16C0020486F4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2947-DC7B-4AB8-A2B1-1553552C3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74D8B-A907-4E5F-BE82-16C0020486F4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2947-DC7B-4AB8-A2B1-1553552C3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1"/>
            <a:ext cx="2406015" cy="645157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1" y="302801"/>
            <a:ext cx="7039821" cy="645157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74D8B-A907-4E5F-BE82-16C0020486F4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2947-DC7B-4AB8-A2B1-1553552C3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74D8B-A907-4E5F-BE82-16C0020486F4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2947-DC7B-4AB8-A2B1-1553552C3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3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350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670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051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340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67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010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345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680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74D8B-A907-4E5F-BE82-16C0020486F4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2947-DC7B-4AB8-A2B1-1553552C3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671" y="1764296"/>
            <a:ext cx="4722918" cy="4990084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811" y="1764296"/>
            <a:ext cx="4722918" cy="4990084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74D8B-A907-4E5F-BE82-16C0020486F4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2947-DC7B-4AB8-A2B1-1553552C3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69" y="1692534"/>
            <a:ext cx="4724776" cy="705367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33504" indent="0">
              <a:buNone/>
              <a:defRPr sz="2300" b="1"/>
            </a:lvl2pPr>
            <a:lvl3pPr marL="1067009" indent="0">
              <a:buNone/>
              <a:defRPr sz="2100" b="1"/>
            </a:lvl3pPr>
            <a:lvl4pPr marL="1600513" indent="0">
              <a:buNone/>
              <a:defRPr sz="1900" b="1"/>
            </a:lvl4pPr>
            <a:lvl5pPr marL="2134016" indent="0">
              <a:buNone/>
              <a:defRPr sz="1900" b="1"/>
            </a:lvl5pPr>
            <a:lvl6pPr marL="2667521" indent="0">
              <a:buNone/>
              <a:defRPr sz="1900" b="1"/>
            </a:lvl6pPr>
            <a:lvl7pPr marL="3201025" indent="0">
              <a:buNone/>
              <a:defRPr sz="1900" b="1"/>
            </a:lvl7pPr>
            <a:lvl8pPr marL="3734530" indent="0">
              <a:buNone/>
              <a:defRPr sz="1900" b="1"/>
            </a:lvl8pPr>
            <a:lvl9pPr marL="4268034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669" y="2397901"/>
            <a:ext cx="4724776" cy="4356478"/>
          </a:xfrm>
        </p:spPr>
        <p:txBody>
          <a:bodyPr/>
          <a:lstStyle>
            <a:lvl1pPr>
              <a:defRPr sz="29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692534"/>
            <a:ext cx="4726632" cy="705367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33504" indent="0">
              <a:buNone/>
              <a:defRPr sz="2300" b="1"/>
            </a:lvl2pPr>
            <a:lvl3pPr marL="1067009" indent="0">
              <a:buNone/>
              <a:defRPr sz="2100" b="1"/>
            </a:lvl3pPr>
            <a:lvl4pPr marL="1600513" indent="0">
              <a:buNone/>
              <a:defRPr sz="1900" b="1"/>
            </a:lvl4pPr>
            <a:lvl5pPr marL="2134016" indent="0">
              <a:buNone/>
              <a:defRPr sz="1900" b="1"/>
            </a:lvl5pPr>
            <a:lvl6pPr marL="2667521" indent="0">
              <a:buNone/>
              <a:defRPr sz="1900" b="1"/>
            </a:lvl6pPr>
            <a:lvl7pPr marL="3201025" indent="0">
              <a:buNone/>
              <a:defRPr sz="1900" b="1"/>
            </a:lvl7pPr>
            <a:lvl8pPr marL="3734530" indent="0">
              <a:buNone/>
              <a:defRPr sz="1900" b="1"/>
            </a:lvl8pPr>
            <a:lvl9pPr marL="4268034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2" cy="4356478"/>
          </a:xfrm>
        </p:spPr>
        <p:txBody>
          <a:bodyPr/>
          <a:lstStyle>
            <a:lvl1pPr>
              <a:defRPr sz="29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74D8B-A907-4E5F-BE82-16C0020486F4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2947-DC7B-4AB8-A2B1-1553552C3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74D8B-A907-4E5F-BE82-16C0020486F4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2947-DC7B-4AB8-A2B1-1553552C3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74D8B-A907-4E5F-BE82-16C0020486F4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2947-DC7B-4AB8-A2B1-1553552C3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2" y="301051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2"/>
            <a:ext cx="5977907" cy="6453328"/>
          </a:xfrm>
        </p:spPr>
        <p:txBody>
          <a:bodyPr/>
          <a:lstStyle>
            <a:lvl1pPr>
              <a:defRPr sz="3700"/>
            </a:lvl1pPr>
            <a:lvl2pPr>
              <a:defRPr sz="3300"/>
            </a:lvl2pPr>
            <a:lvl3pPr>
              <a:defRPr sz="29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2" y="1582264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33504" indent="0">
              <a:buNone/>
              <a:defRPr sz="1400"/>
            </a:lvl2pPr>
            <a:lvl3pPr marL="1067009" indent="0">
              <a:buNone/>
              <a:defRPr sz="1200"/>
            </a:lvl3pPr>
            <a:lvl4pPr marL="1600513" indent="0">
              <a:buNone/>
              <a:defRPr sz="1100"/>
            </a:lvl4pPr>
            <a:lvl5pPr marL="2134016" indent="0">
              <a:buNone/>
              <a:defRPr sz="1100"/>
            </a:lvl5pPr>
            <a:lvl6pPr marL="2667521" indent="0">
              <a:buNone/>
              <a:defRPr sz="1100"/>
            </a:lvl6pPr>
            <a:lvl7pPr marL="3201025" indent="0">
              <a:buNone/>
              <a:defRPr sz="1100"/>
            </a:lvl7pPr>
            <a:lvl8pPr marL="3734530" indent="0">
              <a:buNone/>
              <a:defRPr sz="1100"/>
            </a:lvl8pPr>
            <a:lvl9pPr marL="4268034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74D8B-A907-4E5F-BE82-16C0020486F4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2947-DC7B-4AB8-A2B1-1553552C3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3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3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33504" indent="0">
              <a:buNone/>
              <a:defRPr sz="3300"/>
            </a:lvl2pPr>
            <a:lvl3pPr marL="1067009" indent="0">
              <a:buNone/>
              <a:defRPr sz="2900"/>
            </a:lvl3pPr>
            <a:lvl4pPr marL="1600513" indent="0">
              <a:buNone/>
              <a:defRPr sz="2300"/>
            </a:lvl4pPr>
            <a:lvl5pPr marL="2134016" indent="0">
              <a:buNone/>
              <a:defRPr sz="2300"/>
            </a:lvl5pPr>
            <a:lvl6pPr marL="2667521" indent="0">
              <a:buNone/>
              <a:defRPr sz="2300"/>
            </a:lvl6pPr>
            <a:lvl7pPr marL="3201025" indent="0">
              <a:buNone/>
              <a:defRPr sz="2300"/>
            </a:lvl7pPr>
            <a:lvl8pPr marL="3734530" indent="0">
              <a:buNone/>
              <a:defRPr sz="2300"/>
            </a:lvl8pPr>
            <a:lvl9pPr marL="4268034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3" y="5917739"/>
            <a:ext cx="6416040" cy="887397"/>
          </a:xfrm>
        </p:spPr>
        <p:txBody>
          <a:bodyPr/>
          <a:lstStyle>
            <a:lvl1pPr marL="0" indent="0">
              <a:buNone/>
              <a:defRPr sz="1600"/>
            </a:lvl1pPr>
            <a:lvl2pPr marL="533504" indent="0">
              <a:buNone/>
              <a:defRPr sz="1400"/>
            </a:lvl2pPr>
            <a:lvl3pPr marL="1067009" indent="0">
              <a:buNone/>
              <a:defRPr sz="1200"/>
            </a:lvl3pPr>
            <a:lvl4pPr marL="1600513" indent="0">
              <a:buNone/>
              <a:defRPr sz="1100"/>
            </a:lvl4pPr>
            <a:lvl5pPr marL="2134016" indent="0">
              <a:buNone/>
              <a:defRPr sz="1100"/>
            </a:lvl5pPr>
            <a:lvl6pPr marL="2667521" indent="0">
              <a:buNone/>
              <a:defRPr sz="1100"/>
            </a:lvl6pPr>
            <a:lvl7pPr marL="3201025" indent="0">
              <a:buNone/>
              <a:defRPr sz="1100"/>
            </a:lvl7pPr>
            <a:lvl8pPr marL="3734530" indent="0">
              <a:buNone/>
              <a:defRPr sz="1100"/>
            </a:lvl8pPr>
            <a:lvl9pPr marL="4268034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74D8B-A907-4E5F-BE82-16C0020486F4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2947-DC7B-4AB8-A2B1-1553552C3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2" y="302801"/>
            <a:ext cx="9624060" cy="1260211"/>
          </a:xfrm>
          <a:prstGeom prst="rect">
            <a:avLst/>
          </a:prstGeom>
        </p:spPr>
        <p:txBody>
          <a:bodyPr vert="horz" lIns="106701" tIns="53351" rIns="106701" bIns="53351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2" y="1764296"/>
            <a:ext cx="9624060" cy="4990084"/>
          </a:xfrm>
          <a:prstGeom prst="rect">
            <a:avLst/>
          </a:prstGeom>
        </p:spPr>
        <p:txBody>
          <a:bodyPr vert="horz" lIns="106701" tIns="53351" rIns="106701" bIns="53351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8172"/>
            <a:ext cx="2495127" cy="402567"/>
          </a:xfrm>
          <a:prstGeom prst="rect">
            <a:avLst/>
          </a:prstGeom>
        </p:spPr>
        <p:txBody>
          <a:bodyPr vert="horz" lIns="106701" tIns="53351" rIns="106701" bIns="53351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74D8B-A907-4E5F-BE82-16C0020486F4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1" y="7008172"/>
            <a:ext cx="3386243" cy="402567"/>
          </a:xfrm>
          <a:prstGeom prst="rect">
            <a:avLst/>
          </a:prstGeom>
        </p:spPr>
        <p:txBody>
          <a:bodyPr vert="horz" lIns="106701" tIns="53351" rIns="106701" bIns="53351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5" y="7008172"/>
            <a:ext cx="2495127" cy="402567"/>
          </a:xfrm>
          <a:prstGeom prst="rect">
            <a:avLst/>
          </a:prstGeom>
        </p:spPr>
        <p:txBody>
          <a:bodyPr vert="horz" lIns="106701" tIns="53351" rIns="106701" bIns="53351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12947-DC7B-4AB8-A2B1-1553552C3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67009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0129" indent="-400129" algn="l" defTabSz="1067009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66944" indent="-333440" algn="l" defTabSz="1067009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33760" indent="-266752" algn="l" defTabSz="1067009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867265" indent="-266752" algn="l" defTabSz="1067009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00769" indent="-266752" algn="l" defTabSz="1067009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4274" indent="-266752" algn="l" defTabSz="106700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67777" indent="-266752" algn="l" defTabSz="106700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01281" indent="-266752" algn="l" defTabSz="106700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34786" indent="-266752" algn="l" defTabSz="106700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670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3504" algn="l" defTabSz="10670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7009" algn="l" defTabSz="10670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513" algn="l" defTabSz="10670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4016" algn="l" defTabSz="10670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67521" algn="l" defTabSz="10670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01025" algn="l" defTabSz="10670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34530" algn="l" defTabSz="10670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68034" algn="l" defTabSz="10670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mailto:support@book.r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38788" y="-1"/>
            <a:ext cx="4554612" cy="5076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3" descr="R:\Реклама\РЕКЛАМА(новая)\!!!2017\презентация\для ppt\pexels-photo-46274.jpeg"/>
          <p:cNvPicPr>
            <a:picLocks noChangeAspect="1" noChangeArrowheads="1"/>
          </p:cNvPicPr>
          <p:nvPr/>
        </p:nvPicPr>
        <p:blipFill rotWithShape="1">
          <a:blip r:embed="rId3" cstate="print"/>
          <a:srcRect r="40572"/>
          <a:stretch/>
        </p:blipFill>
        <p:spPr bwMode="auto">
          <a:xfrm>
            <a:off x="0" y="-1"/>
            <a:ext cx="6354812" cy="711017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6354812" cy="7597055"/>
          </a:xfrm>
          <a:prstGeom prst="rect">
            <a:avLst/>
          </a:prstGeom>
          <a:solidFill>
            <a:srgbClr val="92D050">
              <a:alpha val="78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752977" y="1603969"/>
            <a:ext cx="2444230" cy="24442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444926"/>
            <a:ext cx="9955212" cy="1152129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50155" y="6662801"/>
            <a:ext cx="3122315" cy="566126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rPr>
              <a:t>www.ru-science.com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074891" y="6670890"/>
            <a:ext cx="3122315" cy="566126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rPr>
              <a:t>www.book.ru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906539" y="6670890"/>
            <a:ext cx="3122315" cy="566126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rPr>
              <a:t>www.knorus.ru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836415"/>
            <a:ext cx="10693400" cy="2736681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16" name="Picture 2" descr="R:\Реклама\РЕКЛАМА(новая)\!!!Макеты\Фирменные элементы 2013-2016\КНОРУС\knorus_300x300 px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09068" y="322037"/>
            <a:ext cx="1475937" cy="1475937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924" y="2556495"/>
            <a:ext cx="3541728" cy="1194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628" y="2889830"/>
            <a:ext cx="1006425" cy="101356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78520" y="1904239"/>
            <a:ext cx="5990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ЭЛЕКТРОННО-БИБЛИОТЕЧНАЯ СИСТЕМА </a:t>
            </a:r>
          </a:p>
          <a:p>
            <a:pPr algn="ctr"/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430648" y="3952896"/>
            <a:ext cx="368574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ОТ ПРАВООБЛАДАТЕЛЯ</a:t>
            </a:r>
          </a:p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514557" y="2466293"/>
            <a:ext cx="32077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5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ЛЕГКО ЧИТАТЬ,</a:t>
            </a:r>
          </a:p>
          <a:p>
            <a:pPr algn="r"/>
            <a:r>
              <a:rPr lang="ru-RU" sz="45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ЛЕГКО</a:t>
            </a:r>
          </a:p>
          <a:p>
            <a:pPr algn="r"/>
            <a:r>
              <a:rPr lang="ru-RU" sz="45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УЧИТЬСЯ!</a:t>
            </a:r>
            <a:endParaRPr lang="ru-RU" sz="45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828" y="862417"/>
            <a:ext cx="2260240" cy="834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7074892" y="972319"/>
            <a:ext cx="3618508" cy="460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54212" y="279942"/>
            <a:ext cx="6696543" cy="476353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Autofit/>
          </a:bodyPr>
          <a:lstStyle/>
          <a:p>
            <a:pPr lvl="0"/>
            <a:endParaRPr lang="ru-RU" sz="2400" b="1" dirty="0">
              <a:solidFill>
                <a:srgbClr val="1D4384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82204" y="1251473"/>
            <a:ext cx="69742" cy="800659"/>
          </a:xfrm>
          <a:prstGeom prst="rect">
            <a:avLst/>
          </a:prstGeom>
          <a:solidFill>
            <a:srgbClr val="B9D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5970" y="1295042"/>
            <a:ext cx="9007031" cy="8140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Задайте название вашему новому списку и нажмите «Сохранить</a:t>
            </a:r>
            <a:r>
              <a:rPr lang="ru-RU" sz="2800" b="1" dirty="0" smtClean="0"/>
              <a:t>»</a:t>
            </a:r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8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>
              <a:spcAft>
                <a:spcPts val="0"/>
              </a:spcAft>
            </a:pPr>
            <a:endParaRPr lang="ru-RU" sz="2500" dirty="0" smtClean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endParaRPr lang="ru-RU" sz="2500" dirty="0" smtClean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endParaRPr lang="ru-RU" sz="2500" dirty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</a:rPr>
              <a:t>     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40" y="2268463"/>
            <a:ext cx="10058400" cy="5144045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50156" y="314787"/>
            <a:ext cx="6696543" cy="476353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Autofit/>
          </a:bodyPr>
          <a:lstStyle/>
          <a:p>
            <a:pPr marL="457200">
              <a:spcAft>
                <a:spcPts val="0"/>
              </a:spcAft>
            </a:pPr>
            <a:r>
              <a:rPr lang="ru-RU" sz="2500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</a:rPr>
              <a:t>ЭБС </a:t>
            </a:r>
            <a:r>
              <a:rPr lang="en-US" sz="25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</a:rPr>
              <a:t>BOOK.RU</a:t>
            </a:r>
            <a:r>
              <a:rPr lang="ru-RU" sz="25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</a:rPr>
              <a:t>: работа со списками</a:t>
            </a:r>
            <a:endParaRPr lang="ru-RU" sz="2500" b="1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04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7074892" y="972319"/>
            <a:ext cx="3618508" cy="460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98429" y="279942"/>
            <a:ext cx="6696543" cy="476353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Autofit/>
          </a:bodyPr>
          <a:lstStyle/>
          <a:p>
            <a:pPr lvl="0"/>
            <a:endParaRPr lang="ru-RU" sz="2400" b="1" dirty="0">
              <a:solidFill>
                <a:srgbClr val="1D4384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82204" y="1251473"/>
            <a:ext cx="69742" cy="800659"/>
          </a:xfrm>
          <a:prstGeom prst="rect">
            <a:avLst/>
          </a:prstGeom>
          <a:solidFill>
            <a:srgbClr val="B9D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5970" y="1295042"/>
            <a:ext cx="9007031" cy="7278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По умолчанию новый список виден только вам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8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>
              <a:spcAft>
                <a:spcPts val="0"/>
              </a:spcAft>
            </a:pPr>
            <a:endParaRPr lang="ru-RU" sz="2500" dirty="0" smtClean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endParaRPr lang="ru-RU" sz="2500" dirty="0" smtClean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endParaRPr lang="ru-RU" sz="2500" dirty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</a:rPr>
              <a:t>     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40" y="1960337"/>
            <a:ext cx="10058400" cy="5117058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50156" y="314787"/>
            <a:ext cx="6696543" cy="476353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Autofit/>
          </a:bodyPr>
          <a:lstStyle/>
          <a:p>
            <a:pPr marL="457200">
              <a:spcAft>
                <a:spcPts val="0"/>
              </a:spcAft>
            </a:pPr>
            <a:r>
              <a:rPr lang="ru-RU" sz="2500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</a:rPr>
              <a:t>ЭБС </a:t>
            </a:r>
            <a:r>
              <a:rPr lang="en-US" sz="25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</a:rPr>
              <a:t>BOOK.RU</a:t>
            </a:r>
            <a:r>
              <a:rPr lang="ru-RU" sz="25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</a:rPr>
              <a:t>: работа со списками</a:t>
            </a:r>
            <a:endParaRPr lang="ru-RU" sz="2500" b="1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77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7074892" y="972319"/>
            <a:ext cx="3618508" cy="460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98429" y="279942"/>
            <a:ext cx="6696543" cy="476353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Autofit/>
          </a:bodyPr>
          <a:lstStyle/>
          <a:p>
            <a:pPr lvl="0"/>
            <a:endParaRPr lang="ru-RU" sz="2400" b="1" dirty="0">
              <a:solidFill>
                <a:srgbClr val="1D4384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82204" y="1251473"/>
            <a:ext cx="69742" cy="800659"/>
          </a:xfrm>
          <a:prstGeom prst="rect">
            <a:avLst/>
          </a:prstGeom>
          <a:solidFill>
            <a:srgbClr val="B9D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5970" y="1295042"/>
            <a:ext cx="9007031" cy="663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/>
              <a:t>Перейдите в каталог вашей подписки и добавьте необходимые книги в ваш список. Это также можно сделать через поиск</a:t>
            </a:r>
            <a:endParaRPr lang="ru-RU" sz="25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5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25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5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5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5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5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5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5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>
              <a:spcAft>
                <a:spcPts val="0"/>
              </a:spcAft>
            </a:pPr>
            <a:endParaRPr lang="ru-RU" sz="2500" dirty="0" smtClean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endParaRPr lang="ru-RU" sz="2500" dirty="0" smtClean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endParaRPr lang="ru-RU" sz="2500" dirty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endParaRPr lang="ru-RU" sz="2500" dirty="0" smtClean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r>
              <a:rPr lang="ru-RU" sz="25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</a:rPr>
              <a:t>     </a:t>
            </a:r>
            <a:endParaRPr lang="ru-RU" sz="2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48" y="2343728"/>
            <a:ext cx="10058400" cy="5106572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50156" y="314787"/>
            <a:ext cx="6696543" cy="476353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Autofit/>
          </a:bodyPr>
          <a:lstStyle/>
          <a:p>
            <a:pPr marL="457200">
              <a:spcAft>
                <a:spcPts val="0"/>
              </a:spcAft>
            </a:pPr>
            <a:r>
              <a:rPr lang="ru-RU" sz="2500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</a:rPr>
              <a:t>ЭБС </a:t>
            </a:r>
            <a:r>
              <a:rPr lang="en-US" sz="25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</a:rPr>
              <a:t>BOOK.RU</a:t>
            </a:r>
            <a:r>
              <a:rPr lang="ru-RU" sz="25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</a:rPr>
              <a:t>: работа со списками</a:t>
            </a:r>
            <a:endParaRPr lang="ru-RU" sz="2500" b="1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14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7074892" y="972319"/>
            <a:ext cx="3618508" cy="460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98429" y="279942"/>
            <a:ext cx="6696543" cy="476353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Autofit/>
          </a:bodyPr>
          <a:lstStyle/>
          <a:p>
            <a:pPr lvl="0"/>
            <a:endParaRPr lang="ru-RU" sz="2400" b="1" dirty="0">
              <a:solidFill>
                <a:srgbClr val="1D4384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82204" y="1251473"/>
            <a:ext cx="69742" cy="800659"/>
          </a:xfrm>
          <a:prstGeom prst="rect">
            <a:avLst/>
          </a:prstGeom>
          <a:solidFill>
            <a:srgbClr val="B9D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5970" y="1295042"/>
            <a:ext cx="9007031" cy="663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/>
              <a:t>Перейдите в каталог вашей подписки и добавьте необходимые книги в ваш список. Это также можно сделать через поиск</a:t>
            </a:r>
            <a:endParaRPr lang="ru-RU" sz="25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5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25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5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5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5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5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5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5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>
              <a:spcAft>
                <a:spcPts val="0"/>
              </a:spcAft>
            </a:pPr>
            <a:endParaRPr lang="ru-RU" sz="2500" dirty="0" smtClean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endParaRPr lang="ru-RU" sz="2500" dirty="0" smtClean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endParaRPr lang="ru-RU" sz="2500" dirty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endParaRPr lang="ru-RU" sz="2500" dirty="0" smtClean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r>
              <a:rPr lang="ru-RU" sz="25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</a:rPr>
              <a:t>     </a:t>
            </a:r>
            <a:endParaRPr lang="ru-RU" sz="2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48" y="2196455"/>
            <a:ext cx="10058400" cy="5106572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50156" y="314787"/>
            <a:ext cx="6696543" cy="476353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Autofit/>
          </a:bodyPr>
          <a:lstStyle/>
          <a:p>
            <a:pPr marL="457200">
              <a:spcAft>
                <a:spcPts val="0"/>
              </a:spcAft>
            </a:pPr>
            <a:r>
              <a:rPr lang="ru-RU" sz="2500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</a:rPr>
              <a:t>ЭБС </a:t>
            </a:r>
            <a:r>
              <a:rPr lang="en-US" sz="25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</a:rPr>
              <a:t>BOOK.RU</a:t>
            </a:r>
            <a:r>
              <a:rPr lang="ru-RU" sz="25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</a:rPr>
              <a:t>: работа со списками</a:t>
            </a:r>
            <a:endParaRPr lang="ru-RU" sz="2500" b="1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96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7074892" y="972319"/>
            <a:ext cx="3618508" cy="460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98429" y="279942"/>
            <a:ext cx="6696543" cy="476353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Autofit/>
          </a:bodyPr>
          <a:lstStyle/>
          <a:p>
            <a:pPr lvl="0"/>
            <a:endParaRPr lang="ru-RU" sz="2400" b="1" dirty="0">
              <a:solidFill>
                <a:srgbClr val="1D4384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82204" y="1251473"/>
            <a:ext cx="69742" cy="800659"/>
          </a:xfrm>
          <a:prstGeom prst="rect">
            <a:avLst/>
          </a:prstGeom>
          <a:solidFill>
            <a:srgbClr val="B9D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5970" y="1295042"/>
            <a:ext cx="900703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Выберите необходимый список и нажмите «Сохранить»</a:t>
            </a:r>
            <a:endParaRPr lang="ru-RU" sz="25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25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5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5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5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5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5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5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>
              <a:spcAft>
                <a:spcPts val="0"/>
              </a:spcAft>
            </a:pPr>
            <a:endParaRPr lang="ru-RU" sz="2500" dirty="0" smtClean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endParaRPr lang="ru-RU" sz="2500" dirty="0" smtClean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endParaRPr lang="ru-RU" sz="2500" dirty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endParaRPr lang="ru-RU" sz="2500" dirty="0" smtClean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r>
              <a:rPr lang="ru-RU" sz="25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</a:rPr>
              <a:t>     </a:t>
            </a:r>
            <a:endParaRPr lang="ru-RU" sz="2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40" y="2117487"/>
            <a:ext cx="10058400" cy="5106245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50156" y="314787"/>
            <a:ext cx="6696543" cy="476353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Autofit/>
          </a:bodyPr>
          <a:lstStyle/>
          <a:p>
            <a:pPr marL="457200">
              <a:spcAft>
                <a:spcPts val="0"/>
              </a:spcAft>
            </a:pPr>
            <a:r>
              <a:rPr lang="ru-RU" sz="2500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</a:rPr>
              <a:t>ЭБС </a:t>
            </a:r>
            <a:r>
              <a:rPr lang="en-US" sz="25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</a:rPr>
              <a:t>BOOK.RU</a:t>
            </a:r>
            <a:r>
              <a:rPr lang="ru-RU" sz="25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</a:rPr>
              <a:t>: работа со списками</a:t>
            </a:r>
            <a:endParaRPr lang="ru-RU" sz="2500" b="1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05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7074892" y="972319"/>
            <a:ext cx="3618508" cy="460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98429" y="279942"/>
            <a:ext cx="6696543" cy="476353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Autofit/>
          </a:bodyPr>
          <a:lstStyle/>
          <a:p>
            <a:pPr lvl="0"/>
            <a:endParaRPr lang="ru-RU" sz="2400" b="1" dirty="0">
              <a:solidFill>
                <a:srgbClr val="1D4384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82204" y="1251473"/>
            <a:ext cx="69742" cy="800659"/>
          </a:xfrm>
          <a:prstGeom prst="rect">
            <a:avLst/>
          </a:prstGeom>
          <a:solidFill>
            <a:srgbClr val="B9D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5970" y="1295042"/>
            <a:ext cx="9007031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Перейдите в «Мои списки» и настройте видимость вашего нового </a:t>
            </a:r>
            <a:r>
              <a:rPr lang="ru-RU" sz="2800" b="1" dirty="0" smtClean="0"/>
              <a:t>списка</a:t>
            </a:r>
            <a:endParaRPr lang="ru-RU" sz="25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5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5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5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5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5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>
              <a:spcAft>
                <a:spcPts val="0"/>
              </a:spcAft>
            </a:pPr>
            <a:endParaRPr lang="ru-RU" sz="2500" dirty="0" smtClean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endParaRPr lang="ru-RU" sz="2500" dirty="0" smtClean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endParaRPr lang="ru-RU" sz="2500" dirty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endParaRPr lang="ru-RU" sz="2500" dirty="0" smtClean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r>
              <a:rPr lang="ru-RU" sz="25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</a:rPr>
              <a:t>     </a:t>
            </a:r>
            <a:endParaRPr lang="ru-RU" sz="2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40" y="2225655"/>
            <a:ext cx="10058400" cy="5144045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50156" y="314787"/>
            <a:ext cx="6696543" cy="476353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Autofit/>
          </a:bodyPr>
          <a:lstStyle/>
          <a:p>
            <a:pPr marL="457200">
              <a:spcAft>
                <a:spcPts val="0"/>
              </a:spcAft>
            </a:pPr>
            <a:r>
              <a:rPr lang="ru-RU" sz="2500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</a:rPr>
              <a:t>ЭБС </a:t>
            </a:r>
            <a:r>
              <a:rPr lang="en-US" sz="25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</a:rPr>
              <a:t>BOOK.RU</a:t>
            </a:r>
            <a:r>
              <a:rPr lang="ru-RU" sz="25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</a:rPr>
              <a:t>: работа со списками</a:t>
            </a:r>
            <a:endParaRPr lang="ru-RU" sz="2500" b="1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04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7074892" y="972319"/>
            <a:ext cx="3618508" cy="460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98429" y="279942"/>
            <a:ext cx="6696543" cy="476353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Autofit/>
          </a:bodyPr>
          <a:lstStyle/>
          <a:p>
            <a:pPr lvl="0"/>
            <a:endParaRPr lang="ru-RU" sz="2400" b="1" dirty="0">
              <a:solidFill>
                <a:srgbClr val="1D4384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82204" y="1251473"/>
            <a:ext cx="69742" cy="800659"/>
          </a:xfrm>
          <a:prstGeom prst="rect">
            <a:avLst/>
          </a:prstGeom>
          <a:solidFill>
            <a:srgbClr val="B9D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5970" y="1295042"/>
            <a:ext cx="900703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Перейдите в «Мои списки» и настройте видимость вашего нового </a:t>
            </a:r>
            <a:r>
              <a:rPr lang="ru-RU" sz="2400" b="1" dirty="0" smtClean="0"/>
              <a:t>списка. </a:t>
            </a:r>
            <a:r>
              <a:rPr lang="ru-RU" sz="2400" b="1" dirty="0"/>
              <a:t>После завершения настройки список появится во вкладе «Рекомендации» </a:t>
            </a:r>
            <a:r>
              <a:rPr lang="ru-RU" sz="2400" b="1" dirty="0" smtClean="0"/>
              <a:t>у </a:t>
            </a:r>
            <a:r>
              <a:rPr lang="ru-RU" sz="2400" b="1" dirty="0"/>
              <a:t>выбранной группы пользователей</a:t>
            </a: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>
              <a:spcAft>
                <a:spcPts val="0"/>
              </a:spcAft>
            </a:pP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</a:rPr>
              <a:t>     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40" y="2504056"/>
            <a:ext cx="10058400" cy="5154729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50156" y="314787"/>
            <a:ext cx="6696543" cy="476353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Autofit/>
          </a:bodyPr>
          <a:lstStyle/>
          <a:p>
            <a:pPr marL="457200">
              <a:spcAft>
                <a:spcPts val="0"/>
              </a:spcAft>
            </a:pPr>
            <a:r>
              <a:rPr lang="ru-RU" sz="2500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</a:rPr>
              <a:t>ЭБС </a:t>
            </a:r>
            <a:r>
              <a:rPr lang="en-US" sz="25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</a:rPr>
              <a:t>BOOK.RU</a:t>
            </a:r>
            <a:r>
              <a:rPr lang="ru-RU" sz="25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</a:rPr>
              <a:t>: работа со списками</a:t>
            </a:r>
            <a:endParaRPr lang="ru-RU" sz="2500" b="1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6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7074892" y="972319"/>
            <a:ext cx="3618508" cy="460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98429" y="279942"/>
            <a:ext cx="6696543" cy="476353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Autofit/>
          </a:bodyPr>
          <a:lstStyle/>
          <a:p>
            <a:pPr lvl="0"/>
            <a:endParaRPr lang="ru-RU" sz="2400" b="1" dirty="0">
              <a:solidFill>
                <a:srgbClr val="1D4384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0196" y="1829704"/>
            <a:ext cx="69742" cy="800659"/>
          </a:xfrm>
          <a:prstGeom prst="rect">
            <a:avLst/>
          </a:prstGeom>
          <a:solidFill>
            <a:srgbClr val="B9D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475027" y="1872882"/>
            <a:ext cx="90347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НОВЫЙ ФУНКЦИОНАЛ ЭБС ДЛЯ СТУДЕНТОВ </a:t>
            </a:r>
            <a:br>
              <a:rPr lang="ru-RU" sz="27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7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 ПРЕПОДАВАТЕЛЕЙ</a:t>
            </a:r>
          </a:p>
          <a:p>
            <a:endParaRPr lang="ru-RU" sz="27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5027" y="3060551"/>
            <a:ext cx="8835434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>
                <a:solidFill>
                  <a:srgbClr val="333333"/>
                </a:solidFill>
                <a:latin typeface="Helvetica Neue"/>
              </a:rPr>
              <a:t>Сервис по подбору литературы для учебных </a:t>
            </a:r>
            <a:r>
              <a:rPr lang="ru-RU" sz="2500" dirty="0" smtClean="0">
                <a:solidFill>
                  <a:srgbClr val="333333"/>
                </a:solidFill>
                <a:latin typeface="Helvetica Neue"/>
              </a:rPr>
              <a:t/>
            </a:r>
            <a:br>
              <a:rPr lang="ru-RU" sz="2500" dirty="0" smtClean="0">
                <a:solidFill>
                  <a:srgbClr val="333333"/>
                </a:solidFill>
                <a:latin typeface="Helvetica Neue"/>
              </a:rPr>
            </a:br>
            <a:r>
              <a:rPr lang="ru-RU" sz="2500" dirty="0" smtClean="0">
                <a:solidFill>
                  <a:srgbClr val="333333"/>
                </a:solidFill>
                <a:latin typeface="Helvetica Neue"/>
              </a:rPr>
              <a:t>и </a:t>
            </a:r>
            <a:r>
              <a:rPr lang="ru-RU" sz="2500" dirty="0">
                <a:solidFill>
                  <a:srgbClr val="333333"/>
                </a:solidFill>
                <a:latin typeface="Helvetica Neue"/>
              </a:rPr>
              <a:t>научно-исследовательских проектов</a:t>
            </a:r>
            <a:r>
              <a:rPr lang="ru-RU" sz="2500" dirty="0" smtClean="0">
                <a:solidFill>
                  <a:srgbClr val="333333"/>
                </a:solidFill>
                <a:latin typeface="Helvetica Neue"/>
              </a:rPr>
              <a:t>.</a:t>
            </a:r>
          </a:p>
          <a:p>
            <a:endParaRPr lang="ru-RU" dirty="0">
              <a:solidFill>
                <a:srgbClr val="333333"/>
              </a:solidFill>
              <a:latin typeface="Helvetica Neue"/>
            </a:endParaRPr>
          </a:p>
          <a:p>
            <a:r>
              <a:rPr lang="ru-RU" dirty="0" smtClean="0">
                <a:solidFill>
                  <a:srgbClr val="333333"/>
                </a:solidFill>
                <a:latin typeface="Helvetica Neue"/>
              </a:rPr>
              <a:t>Позволяет подобрать 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литературу для </a:t>
            </a:r>
            <a:r>
              <a:rPr lang="ru-RU" dirty="0" smtClean="0">
                <a:solidFill>
                  <a:srgbClr val="333333"/>
                </a:solidFill>
                <a:latin typeface="Helvetica Neue"/>
              </a:rPr>
              <a:t>курсовой 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работы, реферата, диплома или другого научно-исследовательского проекта и сформировать библиографический список.</a:t>
            </a:r>
          </a:p>
          <a:p>
            <a:endParaRPr lang="ru-RU" dirty="0" smtClean="0">
              <a:solidFill>
                <a:srgbClr val="333333"/>
              </a:solidFill>
              <a:latin typeface="Helvetica Neue"/>
            </a:endParaRPr>
          </a:p>
          <a:p>
            <a:r>
              <a:rPr lang="ru-RU" dirty="0">
                <a:solidFill>
                  <a:srgbClr val="333333"/>
                </a:solidFill>
                <a:latin typeface="Helvetica Neue"/>
              </a:rPr>
              <a:t>Д</a:t>
            </a:r>
            <a:r>
              <a:rPr lang="ru-RU" dirty="0" smtClean="0">
                <a:solidFill>
                  <a:srgbClr val="333333"/>
                </a:solidFill>
                <a:latin typeface="Helvetica Neue"/>
              </a:rPr>
              <a:t>анные 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изданий из результатов поиска оформлены по ГОСТу </a:t>
            </a:r>
            <a:r>
              <a:rPr lang="ru-RU" dirty="0" smtClean="0">
                <a:solidFill>
                  <a:srgbClr val="333333"/>
                </a:solidFill>
                <a:latin typeface="Helvetica Neue"/>
              </a:rPr>
              <a:t>7.1-2003.</a:t>
            </a:r>
            <a:endParaRPr lang="ru-RU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50156" y="314787"/>
            <a:ext cx="6696543" cy="476353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Autofit/>
          </a:bodyPr>
          <a:lstStyle/>
          <a:p>
            <a:pPr marL="457200">
              <a:spcAft>
                <a:spcPts val="0"/>
              </a:spcAft>
            </a:pPr>
            <a:r>
              <a:rPr lang="ru-RU" sz="2500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</a:rPr>
              <a:t>ЭБС </a:t>
            </a:r>
            <a:r>
              <a:rPr lang="en-US" sz="25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</a:rPr>
              <a:t>BOOK.RU</a:t>
            </a:r>
            <a:r>
              <a:rPr lang="ru-RU" sz="25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</a:rPr>
              <a:t>: списки литературы</a:t>
            </a:r>
            <a:endParaRPr lang="ru-RU" sz="2500" b="1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58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7074892" y="972319"/>
            <a:ext cx="3618508" cy="460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98429" y="279942"/>
            <a:ext cx="6696543" cy="476353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Autofit/>
          </a:bodyPr>
          <a:lstStyle/>
          <a:p>
            <a:pPr lvl="0"/>
            <a:endParaRPr lang="ru-RU" sz="2400" b="1" dirty="0">
              <a:solidFill>
                <a:srgbClr val="1D4384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0196" y="1829704"/>
            <a:ext cx="69742" cy="800659"/>
          </a:xfrm>
          <a:prstGeom prst="rect">
            <a:avLst/>
          </a:prstGeom>
          <a:solidFill>
            <a:srgbClr val="B9D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98429" y="1692399"/>
            <a:ext cx="9034700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333333"/>
                </a:solidFill>
                <a:latin typeface="Helvetica Neue"/>
              </a:rPr>
              <a:t>Сервис по подбору литературы для учебных </a:t>
            </a:r>
            <a:br>
              <a:rPr lang="ru-RU" sz="2800" dirty="0">
                <a:solidFill>
                  <a:srgbClr val="333333"/>
                </a:solidFill>
                <a:latin typeface="Helvetica Neue"/>
              </a:rPr>
            </a:br>
            <a:r>
              <a:rPr lang="ru-RU" sz="2800" dirty="0">
                <a:solidFill>
                  <a:srgbClr val="333333"/>
                </a:solidFill>
                <a:latin typeface="Helvetica Neue"/>
              </a:rPr>
              <a:t>и научно-исследовательских </a:t>
            </a:r>
            <a:r>
              <a:rPr lang="ru-RU" sz="2800" dirty="0" smtClean="0">
                <a:solidFill>
                  <a:srgbClr val="333333"/>
                </a:solidFill>
                <a:latin typeface="Helvetica Neue"/>
              </a:rPr>
              <a:t>проектов</a:t>
            </a:r>
            <a:endParaRPr lang="ru-RU" sz="2800" dirty="0">
              <a:solidFill>
                <a:srgbClr val="333333"/>
              </a:solidFill>
              <a:latin typeface="Helvetica Neue"/>
            </a:endParaRPr>
          </a:p>
          <a:p>
            <a:endParaRPr lang="ru-RU" sz="27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48" y="2700511"/>
            <a:ext cx="10058400" cy="4722053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50156" y="314787"/>
            <a:ext cx="6696543" cy="476353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Autofit/>
          </a:bodyPr>
          <a:lstStyle/>
          <a:p>
            <a:pPr marL="457200">
              <a:spcAft>
                <a:spcPts val="0"/>
              </a:spcAft>
            </a:pPr>
            <a:r>
              <a:rPr lang="ru-RU" sz="2500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</a:rPr>
              <a:t>ЭБС </a:t>
            </a:r>
            <a:r>
              <a:rPr lang="en-US" sz="25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</a:rPr>
              <a:t>BOOK.RU</a:t>
            </a:r>
            <a:r>
              <a:rPr lang="ru-RU" sz="25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</a:rPr>
              <a:t>: списки литературы</a:t>
            </a:r>
            <a:endParaRPr lang="ru-RU" sz="2500" b="1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2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7074892" y="972319"/>
            <a:ext cx="3618508" cy="460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98429" y="279942"/>
            <a:ext cx="6696543" cy="476353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Autofit/>
          </a:bodyPr>
          <a:lstStyle/>
          <a:p>
            <a:pPr lvl="0"/>
            <a:endParaRPr lang="ru-RU" sz="2400" b="1" dirty="0">
              <a:solidFill>
                <a:srgbClr val="1D4384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0196" y="1829704"/>
            <a:ext cx="69742" cy="800659"/>
          </a:xfrm>
          <a:prstGeom prst="rect">
            <a:avLst/>
          </a:prstGeom>
          <a:solidFill>
            <a:srgbClr val="B9D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98429" y="1353530"/>
            <a:ext cx="9034700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333333"/>
                </a:solidFill>
                <a:latin typeface="Helvetica Neue"/>
              </a:rPr>
              <a:t>Сервис по подбору литературы для учебных </a:t>
            </a:r>
            <a:br>
              <a:rPr lang="ru-RU" sz="2800" dirty="0">
                <a:solidFill>
                  <a:srgbClr val="333333"/>
                </a:solidFill>
                <a:latin typeface="Helvetica Neue"/>
              </a:rPr>
            </a:br>
            <a:r>
              <a:rPr lang="ru-RU" sz="2800" dirty="0">
                <a:solidFill>
                  <a:srgbClr val="333333"/>
                </a:solidFill>
                <a:latin typeface="Helvetica Neue"/>
              </a:rPr>
              <a:t>и научно-исследовательских </a:t>
            </a:r>
            <a:r>
              <a:rPr lang="ru-RU" sz="2800" dirty="0" smtClean="0">
                <a:solidFill>
                  <a:srgbClr val="333333"/>
                </a:solidFill>
                <a:latin typeface="Helvetica Neue"/>
              </a:rPr>
              <a:t>проектов</a:t>
            </a:r>
            <a:endParaRPr lang="ru-RU" sz="2800" dirty="0">
              <a:solidFill>
                <a:srgbClr val="333333"/>
              </a:solidFill>
              <a:latin typeface="Helvetica Neue"/>
            </a:endParaRPr>
          </a:p>
          <a:p>
            <a:endParaRPr lang="ru-RU" sz="27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40" y="2340471"/>
            <a:ext cx="10058400" cy="5148627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50156" y="314787"/>
            <a:ext cx="6696543" cy="476353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Autofit/>
          </a:bodyPr>
          <a:lstStyle/>
          <a:p>
            <a:pPr marL="457200">
              <a:spcAft>
                <a:spcPts val="0"/>
              </a:spcAft>
            </a:pPr>
            <a:r>
              <a:rPr lang="ru-RU" sz="2500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</a:rPr>
              <a:t>ЭБС </a:t>
            </a:r>
            <a:r>
              <a:rPr lang="en-US" sz="25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</a:rPr>
              <a:t>BOOK.RU</a:t>
            </a:r>
            <a:r>
              <a:rPr lang="ru-RU" sz="25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</a:rPr>
              <a:t>: списки литературы</a:t>
            </a:r>
            <a:endParaRPr lang="ru-RU" sz="2500" b="1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02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7074892" y="972319"/>
            <a:ext cx="3618508" cy="460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10196" y="1829704"/>
            <a:ext cx="69742" cy="800659"/>
          </a:xfrm>
          <a:prstGeom prst="rect">
            <a:avLst/>
          </a:prstGeom>
          <a:solidFill>
            <a:srgbClr val="B9D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738188" y="314787"/>
            <a:ext cx="6696543" cy="476353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Autofit/>
          </a:bodyPr>
          <a:lstStyle/>
          <a:p>
            <a:pPr marL="457200">
              <a:spcAft>
                <a:spcPts val="0"/>
              </a:spcAft>
            </a:pPr>
            <a:r>
              <a:rPr lang="ru-RU" sz="3000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</a:rPr>
              <a:t>ЭБС </a:t>
            </a:r>
            <a:r>
              <a:rPr lang="en-US" sz="3000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</a:rPr>
              <a:t>BOOK.RU</a:t>
            </a:r>
            <a:endParaRPr lang="ru-RU" sz="3000" b="1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07175" y="1692399"/>
            <a:ext cx="9003266" cy="718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ru-RU" sz="25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</a:rPr>
              <a:t>ЭБС </a:t>
            </a:r>
            <a:r>
              <a:rPr lang="en-US" sz="25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</a:rPr>
              <a:t>BOOK.RU</a:t>
            </a:r>
            <a:r>
              <a:rPr lang="ru-RU" sz="25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</a:rPr>
              <a:t> — ПРОЕКТ ИЗДАТЕЛЬСКОЙ ГРУППЫ «КНОРУС»</a:t>
            </a:r>
          </a:p>
          <a:p>
            <a:pPr marL="457200">
              <a:spcAft>
                <a:spcPts val="0"/>
              </a:spcAft>
            </a:pPr>
            <a:endParaRPr lang="ru-RU" sz="3000" b="1" dirty="0">
              <a:solidFill>
                <a:schemeClr val="tx1">
                  <a:lumMod val="65000"/>
                  <a:lumOff val="35000"/>
                </a:schemeClr>
              </a:solidFill>
              <a:ea typeface="Calibri" panose="020F0502020204030204" pitchFamily="34" charset="0"/>
            </a:endParaRPr>
          </a:p>
          <a:p>
            <a:pPr marL="80010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</a:rPr>
              <a:t>11</a:t>
            </a:r>
            <a:r>
              <a:rPr lang="ru-RU" sz="25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</a:rPr>
              <a:t> лет на образовательном рынке</a:t>
            </a:r>
            <a:br>
              <a:rPr lang="ru-RU" sz="25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</a:rPr>
            </a:br>
            <a:endParaRPr lang="ru-RU" sz="2500" dirty="0" smtClean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</a:endParaRPr>
          </a:p>
          <a:p>
            <a:pPr marL="80010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5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</a:rPr>
              <a:t>Более 1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</a:rPr>
              <a:t>6</a:t>
            </a:r>
            <a:r>
              <a:rPr lang="ru-RU" sz="25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</a:rPr>
              <a:t> 000 электронных изданий</a:t>
            </a:r>
            <a:br>
              <a:rPr lang="ru-RU" sz="25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</a:rPr>
            </a:br>
            <a:endParaRPr lang="ru-RU" sz="2500" dirty="0" smtClean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</a:endParaRPr>
          </a:p>
          <a:p>
            <a:pPr marL="80010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5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</a:rPr>
              <a:t>Соответствие контента учебным программам</a:t>
            </a:r>
            <a:br>
              <a:rPr lang="ru-RU" sz="25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</a:rPr>
            </a:br>
            <a:endParaRPr lang="ru-RU" sz="2500" dirty="0" smtClean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</a:endParaRPr>
          </a:p>
          <a:p>
            <a:pPr marL="80010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5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</a:rPr>
              <a:t>Книга попадает в ЭБС до выхода на бумажном носителе</a:t>
            </a:r>
            <a:br>
              <a:rPr lang="ru-RU" sz="25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</a:rPr>
            </a:br>
            <a:endParaRPr lang="ru-RU" sz="2500" dirty="0" smtClean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</a:endParaRPr>
          </a:p>
          <a:p>
            <a:pPr marL="80010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5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</a:rPr>
              <a:t>Все </a:t>
            </a:r>
            <a:r>
              <a:rPr lang="ru-RU" sz="25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</a:rPr>
              <a:t>книги авторов Финансового Университета</a:t>
            </a:r>
            <a:r>
              <a:rPr lang="ru-RU" sz="25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</a:rPr>
              <a:t>, вышедшие в издательской группе «КНОРУС», собраны </a:t>
            </a:r>
            <a:r>
              <a:rPr lang="ru-RU" sz="25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</a:rPr>
              <a:t>в одной электронной библиотеке</a:t>
            </a:r>
          </a:p>
          <a:p>
            <a:pPr marL="80010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2500" dirty="0" smtClean="0">
              <a:solidFill>
                <a:schemeClr val="tx1">
                  <a:lumMod val="65000"/>
                  <a:lumOff val="35000"/>
                </a:schemeClr>
              </a:solidFill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endParaRPr lang="ru-RU" sz="2500" dirty="0" smtClean="0">
              <a:solidFill>
                <a:schemeClr val="tx1">
                  <a:lumMod val="65000"/>
                  <a:lumOff val="35000"/>
                </a:schemeClr>
              </a:solidFill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endParaRPr lang="ru-RU" sz="2500" dirty="0">
              <a:solidFill>
                <a:schemeClr val="tx1">
                  <a:lumMod val="65000"/>
                  <a:lumOff val="35000"/>
                </a:schemeClr>
              </a:solidFill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endParaRPr lang="ru-RU" sz="2800" dirty="0" smtClean="0"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r>
              <a:rPr lang="ru-RU" sz="2800" dirty="0" smtClean="0">
                <a:solidFill>
                  <a:srgbClr val="1F497D"/>
                </a:solidFill>
                <a:ea typeface="Calibri" panose="020F0502020204030204" pitchFamily="34" charset="0"/>
              </a:rPr>
              <a:t>    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6990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38788" y="-1"/>
            <a:ext cx="4554612" cy="5076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3" descr="R:\Реклама\РЕКЛАМА(новая)\!!!2017\презентация\для ppt\pexels-photo-46274.jpeg"/>
          <p:cNvPicPr>
            <a:picLocks noChangeAspect="1" noChangeArrowheads="1"/>
          </p:cNvPicPr>
          <p:nvPr/>
        </p:nvPicPr>
        <p:blipFill rotWithShape="1">
          <a:blip r:embed="rId3" cstate="print"/>
          <a:srcRect r="40572"/>
          <a:stretch/>
        </p:blipFill>
        <p:spPr bwMode="auto">
          <a:xfrm>
            <a:off x="0" y="-1"/>
            <a:ext cx="6354812" cy="711017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6354812" cy="7597055"/>
          </a:xfrm>
          <a:prstGeom prst="rect">
            <a:avLst/>
          </a:prstGeom>
          <a:solidFill>
            <a:srgbClr val="92D050">
              <a:alpha val="78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752977" y="1603969"/>
            <a:ext cx="2444230" cy="24442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444926"/>
            <a:ext cx="9955212" cy="1152129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22164" y="6680565"/>
            <a:ext cx="3024336" cy="548361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rPr>
              <a:t>www.ru-science.com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002884" y="6688654"/>
            <a:ext cx="3024336" cy="548361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rPr>
              <a:t>www.book.ru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978548" y="6688654"/>
            <a:ext cx="3024336" cy="548361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rPr>
              <a:t>www.knorus.ru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196455"/>
            <a:ext cx="10693400" cy="2427808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06140" y="2175991"/>
            <a:ext cx="7518844" cy="2448272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Autofit/>
          </a:bodyPr>
          <a:lstStyle/>
          <a:p>
            <a:r>
              <a:rPr lang="ru-RU" sz="3000" b="1" dirty="0"/>
              <a:t>Техническая поддержка </a:t>
            </a:r>
            <a:r>
              <a:rPr lang="ru-RU" sz="3000" b="1" dirty="0" smtClean="0"/>
              <a:t/>
            </a:r>
            <a:br>
              <a:rPr lang="ru-RU" sz="3000" b="1" dirty="0" smtClean="0"/>
            </a:br>
            <a:r>
              <a:rPr lang="ru-RU" sz="3000" b="1" dirty="0" smtClean="0"/>
              <a:t>пользователей</a:t>
            </a:r>
            <a:endParaRPr lang="ru-RU" sz="3000" b="1" dirty="0"/>
          </a:p>
          <a:p>
            <a:r>
              <a:rPr lang="ru-RU" sz="3000" dirty="0"/>
              <a:t>Тел.: +7 (495) 741-46-28, доб. 118 </a:t>
            </a: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smtClean="0"/>
              <a:t>E-</a:t>
            </a:r>
            <a:r>
              <a:rPr lang="ru-RU" sz="3000" dirty="0" err="1" smtClean="0"/>
              <a:t>mail</a:t>
            </a:r>
            <a:r>
              <a:rPr lang="ru-RU" sz="3000" dirty="0"/>
              <a:t> </a:t>
            </a:r>
            <a:r>
              <a:rPr lang="ru-RU" sz="3000" dirty="0">
                <a:hlinkClick r:id="rId4"/>
              </a:rPr>
              <a:t>support@book.ru</a:t>
            </a:r>
            <a:endParaRPr lang="ru-RU" sz="30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812" y="2794366"/>
            <a:ext cx="3325704" cy="1121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492" y="3054861"/>
            <a:ext cx="1006425" cy="101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93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116335"/>
            <a:ext cx="3618508" cy="64449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074892" y="972319"/>
            <a:ext cx="3618508" cy="6211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98429" y="279942"/>
            <a:ext cx="6696543" cy="476353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Autofit/>
          </a:bodyPr>
          <a:lstStyle/>
          <a:p>
            <a:pPr lvl="0"/>
            <a:endParaRPr lang="ru-RU" sz="2400" b="1" dirty="0">
              <a:solidFill>
                <a:srgbClr val="1D4384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38188" y="314787"/>
            <a:ext cx="6696543" cy="476353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Autofit/>
          </a:bodyPr>
          <a:lstStyle/>
          <a:p>
            <a:pPr marL="457200">
              <a:spcAft>
                <a:spcPts val="0"/>
              </a:spcAft>
            </a:pPr>
            <a:r>
              <a:rPr lang="ru-RU" sz="3000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</a:rPr>
              <a:t>ЭБС </a:t>
            </a:r>
            <a:r>
              <a:rPr lang="en-US" sz="3000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</a:rPr>
              <a:t>BOOK.RU</a:t>
            </a:r>
            <a:endParaRPr lang="ru-RU" sz="3000" b="1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68" y="1930889"/>
            <a:ext cx="8505316" cy="477998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-1" y="1143220"/>
            <a:ext cx="7434731" cy="75282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-197916" y="1289716"/>
            <a:ext cx="717991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ЛЕГКО </a:t>
            </a:r>
            <a:r>
              <a:rPr lang="ru-RU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ЧИТАТЬ</a:t>
            </a:r>
            <a:r>
              <a:rPr lang="en-US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— </a:t>
            </a:r>
            <a:r>
              <a:rPr lang="ru-RU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ЛЕГКО</a:t>
            </a:r>
            <a:r>
              <a:rPr lang="en-US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УЧИТЬСЯ</a:t>
            </a:r>
            <a:r>
              <a:rPr lang="ru-RU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4957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7074892" y="972319"/>
            <a:ext cx="3618508" cy="460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98429" y="279942"/>
            <a:ext cx="6696543" cy="476353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Autofit/>
          </a:bodyPr>
          <a:lstStyle/>
          <a:p>
            <a:pPr lvl="0"/>
            <a:endParaRPr lang="ru-RU" sz="2400" b="1" dirty="0">
              <a:solidFill>
                <a:srgbClr val="1D4384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0196" y="1829704"/>
            <a:ext cx="69742" cy="800659"/>
          </a:xfrm>
          <a:prstGeom prst="rect">
            <a:avLst/>
          </a:prstGeom>
          <a:solidFill>
            <a:srgbClr val="B9D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170236" y="1739436"/>
            <a:ext cx="9001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БОЛЕЕ 16 000 ИЗДАНИЙ ДОСТУПНЫ НА ЛЮБОМ УСТРОЙСТВЕ</a:t>
            </a:r>
            <a:endParaRPr lang="ru-RU" sz="2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29" y="2484487"/>
            <a:ext cx="2058764" cy="20587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556" y="3276575"/>
            <a:ext cx="2243333" cy="11125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388" y="3513869"/>
            <a:ext cx="2074110" cy="9673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04259" y="5338802"/>
            <a:ext cx="8280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accent3">
                    <a:lumMod val="75000"/>
                  </a:schemeClr>
                </a:solidFill>
              </a:rPr>
              <a:t>УЧЕБНИКИ, УЧЕБНЫЕ ПОСОБИЯ ДЛЯ ВО И СПО, НАУЧНЫЕ ИЗДАНИЯ И ПЕРИОДИКА</a:t>
            </a:r>
            <a:endParaRPr lang="ru-RU" sz="3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38188" y="314787"/>
            <a:ext cx="6696543" cy="476353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Autofit/>
          </a:bodyPr>
          <a:lstStyle/>
          <a:p>
            <a:pPr marL="457200">
              <a:spcAft>
                <a:spcPts val="0"/>
              </a:spcAft>
            </a:pPr>
            <a:r>
              <a:rPr lang="ru-RU" sz="3000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</a:rPr>
              <a:t>ЭБС </a:t>
            </a:r>
            <a:r>
              <a:rPr lang="en-US" sz="3000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</a:rPr>
              <a:t>BOOK.RU</a:t>
            </a:r>
            <a:endParaRPr lang="ru-RU" sz="3000" b="1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36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7074892" y="1071061"/>
            <a:ext cx="3618508" cy="460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023" y="992426"/>
            <a:ext cx="5087963" cy="6480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98429" y="279942"/>
            <a:ext cx="6696543" cy="476353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Autofit/>
          </a:bodyPr>
          <a:lstStyle/>
          <a:p>
            <a:pPr lvl="0"/>
            <a:endParaRPr lang="ru-RU" sz="2400" b="1" dirty="0">
              <a:solidFill>
                <a:srgbClr val="1D4384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5515" y="1243258"/>
            <a:ext cx="69742" cy="800659"/>
          </a:xfrm>
          <a:prstGeom prst="rect">
            <a:avLst/>
          </a:prstGeom>
          <a:solidFill>
            <a:srgbClr val="B9D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116132" y="2916535"/>
            <a:ext cx="9072807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ru-RU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2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2800" b="1" dirty="0"/>
          </a:p>
          <a:p>
            <a:endParaRPr lang="ru-RU" sz="2800" dirty="0"/>
          </a:p>
          <a:p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>
              <a:spcAft>
                <a:spcPts val="0"/>
              </a:spcAft>
            </a:pPr>
            <a:endParaRPr lang="ru-RU" sz="2500" dirty="0" smtClean="0">
              <a:solidFill>
                <a:schemeClr val="tx1">
                  <a:lumMod val="65000"/>
                  <a:lumOff val="35000"/>
                </a:schemeClr>
              </a:solidFill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endParaRPr lang="ru-RU" sz="2500" dirty="0" smtClean="0">
              <a:solidFill>
                <a:schemeClr val="tx1">
                  <a:lumMod val="65000"/>
                  <a:lumOff val="35000"/>
                </a:schemeClr>
              </a:solidFill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endParaRPr lang="ru-RU" sz="2500" dirty="0">
              <a:solidFill>
                <a:schemeClr val="tx1">
                  <a:lumMod val="65000"/>
                  <a:lumOff val="35000"/>
                </a:schemeClr>
              </a:solidFill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endParaRPr lang="ru-RU" sz="2800" dirty="0" smtClean="0"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r>
              <a:rPr lang="ru-RU" sz="2800" dirty="0" smtClean="0">
                <a:solidFill>
                  <a:srgbClr val="1F497D"/>
                </a:solidFill>
                <a:ea typeface="Calibri" panose="020F0502020204030204" pitchFamily="34" charset="0"/>
              </a:rPr>
              <a:t>     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922290" y="2722577"/>
            <a:ext cx="19648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СТУДЕНТА</a:t>
            </a:r>
            <a:endParaRPr lang="ru-RU" sz="3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33378" y="2743187"/>
            <a:ext cx="31297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ПРЕПОДАВАТЕЛЯ</a:t>
            </a:r>
            <a:endParaRPr lang="ru-RU" sz="3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48306" y="2739276"/>
            <a:ext cx="28980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БИБЛИОТЕКАРЯ</a:t>
            </a:r>
            <a:endParaRPr lang="ru-RU" sz="3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4842644" y="2157258"/>
            <a:ext cx="280018" cy="565319"/>
          </a:xfrm>
          <a:prstGeom prst="downArrow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 rot="2634227">
            <a:off x="2941227" y="2019762"/>
            <a:ext cx="280018" cy="836233"/>
          </a:xfrm>
          <a:prstGeom prst="downArrow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 rot="18888257">
            <a:off x="6618678" y="2015398"/>
            <a:ext cx="280018" cy="836233"/>
          </a:xfrm>
          <a:prstGeom prst="downArrow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738188" y="314787"/>
            <a:ext cx="6696543" cy="476353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Autofit/>
          </a:bodyPr>
          <a:lstStyle/>
          <a:p>
            <a:pPr marL="457200">
              <a:spcAft>
                <a:spcPts val="0"/>
              </a:spcAft>
            </a:pPr>
            <a:r>
              <a:rPr lang="ru-RU" sz="3000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</a:rPr>
              <a:t>ЭБС </a:t>
            </a:r>
            <a:r>
              <a:rPr lang="en-US" sz="3000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</a:rPr>
              <a:t>BOOK.RU</a:t>
            </a:r>
            <a:endParaRPr lang="ru-RU" sz="3000" b="1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10396" y="1235646"/>
            <a:ext cx="5044183" cy="12464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4500" b="1" dirty="0" smtClean="0">
                <a:solidFill>
                  <a:schemeClr val="accent3">
                    <a:lumMod val="75000"/>
                  </a:schemeClr>
                </a:solidFill>
              </a:rPr>
              <a:t>ЛИЧНЫЙ</a:t>
            </a:r>
            <a:r>
              <a:rPr lang="ru-RU" sz="4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4500" b="1" dirty="0" smtClean="0">
                <a:solidFill>
                  <a:schemeClr val="accent3">
                    <a:lumMod val="75000"/>
                  </a:schemeClr>
                </a:solidFill>
              </a:rPr>
              <a:t>КАБИНЕТ</a:t>
            </a:r>
            <a:r>
              <a:rPr lang="ru-RU" sz="4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ru-RU" sz="3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91" y="4050367"/>
            <a:ext cx="1822112" cy="232255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370" y="3768062"/>
            <a:ext cx="1950512" cy="286351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486" y="3564607"/>
            <a:ext cx="3105409" cy="312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28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22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9023" y="684287"/>
            <a:ext cx="5087963" cy="6480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074892" y="972319"/>
            <a:ext cx="3618508" cy="460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98429" y="279942"/>
            <a:ext cx="6696543" cy="476353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Autofit/>
          </a:bodyPr>
          <a:lstStyle/>
          <a:p>
            <a:pPr lvl="0"/>
            <a:endParaRPr lang="ru-RU" sz="2400" b="1" dirty="0">
              <a:solidFill>
                <a:srgbClr val="1D4384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0196" y="1829704"/>
            <a:ext cx="69742" cy="800659"/>
          </a:xfrm>
          <a:prstGeom prst="rect">
            <a:avLst/>
          </a:prstGeom>
          <a:solidFill>
            <a:srgbClr val="B9D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116132" y="2916535"/>
            <a:ext cx="9072807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ru-RU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2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2800" b="1" dirty="0"/>
          </a:p>
          <a:p>
            <a:endParaRPr lang="ru-RU" sz="2800" dirty="0"/>
          </a:p>
          <a:p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>
              <a:spcAft>
                <a:spcPts val="0"/>
              </a:spcAft>
            </a:pPr>
            <a:endParaRPr lang="ru-RU" sz="2500" dirty="0" smtClean="0">
              <a:solidFill>
                <a:schemeClr val="tx1">
                  <a:lumMod val="65000"/>
                  <a:lumOff val="35000"/>
                </a:schemeClr>
              </a:solidFill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endParaRPr lang="ru-RU" sz="2500" dirty="0" smtClean="0">
              <a:solidFill>
                <a:schemeClr val="tx1">
                  <a:lumMod val="65000"/>
                  <a:lumOff val="35000"/>
                </a:schemeClr>
              </a:solidFill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endParaRPr lang="ru-RU" sz="2500" dirty="0">
              <a:solidFill>
                <a:schemeClr val="tx1">
                  <a:lumMod val="65000"/>
                  <a:lumOff val="35000"/>
                </a:schemeClr>
              </a:solidFill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endParaRPr lang="ru-RU" sz="2800" dirty="0" smtClean="0"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r>
              <a:rPr lang="ru-RU" sz="2800" dirty="0" smtClean="0">
                <a:solidFill>
                  <a:srgbClr val="1F497D"/>
                </a:solidFill>
                <a:ea typeface="Calibri" panose="020F0502020204030204" pitchFamily="34" charset="0"/>
              </a:rPr>
              <a:t>     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721272" y="1269114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ЛИЧНЫЙ КАБИНЕТ </a:t>
            </a:r>
            <a:r>
              <a:rPr lang="ru-RU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ru-RU" sz="3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69663" y="1819898"/>
            <a:ext cx="1197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СТУДЕНТ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31349" y="1799481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ПРЕПОДАВАТЕЛЬ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71428" y="4639731"/>
            <a:ext cx="3116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ПРЕПОДАВАТЕЛЬ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55374" y="4622767"/>
            <a:ext cx="4266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БИБЛИОТЕКАРЬ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971" y="2256286"/>
            <a:ext cx="1778611" cy="19653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302" y="2309894"/>
            <a:ext cx="1750329" cy="181485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867" y="5081801"/>
            <a:ext cx="1884287" cy="187447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868" y="5204017"/>
            <a:ext cx="2136006" cy="1732538"/>
          </a:xfrm>
          <a:prstGeom prst="rect">
            <a:avLst/>
          </a:prstGeom>
        </p:spPr>
      </p:pic>
      <p:sp>
        <p:nvSpPr>
          <p:cNvPr id="25" name="Двойная стрелка влево/вправо 24"/>
          <p:cNvSpPr/>
          <p:nvPr/>
        </p:nvSpPr>
        <p:spPr>
          <a:xfrm>
            <a:off x="4358121" y="3008355"/>
            <a:ext cx="1845974" cy="313297"/>
          </a:xfrm>
          <a:prstGeom prst="leftRightArrow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28" name="Двойная стрелка влево/вправо 27"/>
          <p:cNvSpPr/>
          <p:nvPr/>
        </p:nvSpPr>
        <p:spPr>
          <a:xfrm>
            <a:off x="4391889" y="5862388"/>
            <a:ext cx="1845974" cy="313297"/>
          </a:xfrm>
          <a:prstGeom prst="leftRightArrow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738188" y="314787"/>
            <a:ext cx="6696543" cy="476353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Autofit/>
          </a:bodyPr>
          <a:lstStyle/>
          <a:p>
            <a:pPr marL="457200">
              <a:spcAft>
                <a:spcPts val="0"/>
              </a:spcAft>
            </a:pPr>
            <a:r>
              <a:rPr lang="ru-RU" sz="3000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</a:rPr>
              <a:t>ЭБС </a:t>
            </a:r>
            <a:r>
              <a:rPr lang="en-US" sz="3000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</a:rPr>
              <a:t>BOOK.RU</a:t>
            </a:r>
            <a:endParaRPr lang="ru-RU" sz="3000" b="1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173" y="3842067"/>
            <a:ext cx="2741226" cy="154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49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25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7074892" y="972319"/>
            <a:ext cx="3618508" cy="460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98429" y="279942"/>
            <a:ext cx="6696543" cy="476353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Autofit/>
          </a:bodyPr>
          <a:lstStyle/>
          <a:p>
            <a:pPr lvl="0"/>
            <a:endParaRPr lang="ru-RU" sz="2400" b="1" dirty="0">
              <a:solidFill>
                <a:srgbClr val="1D4384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0196" y="1836415"/>
            <a:ext cx="69742" cy="800659"/>
          </a:xfrm>
          <a:prstGeom prst="rect">
            <a:avLst/>
          </a:prstGeom>
          <a:solidFill>
            <a:srgbClr val="B9D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14477" y="2844527"/>
            <a:ext cx="9291298" cy="12018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/>
              <a:t>Создание рекомендованных списков и управление ими (сервис преподавателя</a:t>
            </a:r>
            <a:r>
              <a:rPr lang="ru-RU" sz="2800" b="1" dirty="0" smtClean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Умный поиск по каталогу и внутри </a:t>
            </a:r>
            <a:r>
              <a:rPr lang="ru-RU" sz="2800" dirty="0" smtClean="0"/>
              <a:t>книги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Создание и сохранение </a:t>
            </a:r>
            <a:r>
              <a:rPr lang="ru-RU" sz="2800" dirty="0" smtClean="0"/>
              <a:t>конспектов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Доступ </a:t>
            </a:r>
            <a:r>
              <a:rPr lang="ru-RU" sz="2800" dirty="0"/>
              <a:t>к интерактивным образовательным </a:t>
            </a:r>
            <a:r>
              <a:rPr lang="ru-RU" sz="2800" dirty="0" smtClean="0"/>
              <a:t>ресурсам</a:t>
            </a:r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О</a:t>
            </a:r>
            <a:r>
              <a:rPr lang="ru-RU" sz="2800" dirty="0" smtClean="0"/>
              <a:t>нлайн </a:t>
            </a:r>
            <a:r>
              <a:rPr lang="ru-RU" sz="2800" dirty="0"/>
              <a:t>тестирование по различным </a:t>
            </a:r>
            <a:r>
              <a:rPr lang="ru-RU" sz="2800" dirty="0" smtClean="0"/>
              <a:t>дисциплинам</a:t>
            </a:r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Интерактивные </a:t>
            </a:r>
            <a:r>
              <a:rPr lang="ru-RU" sz="2800" dirty="0"/>
              <a:t>закладки </a:t>
            </a:r>
            <a:endParaRPr lang="ru-R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Сервис </a:t>
            </a:r>
            <a:r>
              <a:rPr lang="ru-RU" sz="2800" dirty="0"/>
              <a:t>по подбору литературы для учебных и научно-исследовательских </a:t>
            </a:r>
            <a:r>
              <a:rPr lang="ru-RU" sz="2800" dirty="0" smtClean="0"/>
              <a:t>проектов</a:t>
            </a:r>
          </a:p>
          <a:p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8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>
              <a:spcAft>
                <a:spcPts val="0"/>
              </a:spcAft>
            </a:pPr>
            <a:endParaRPr lang="ru-RU" sz="2500" dirty="0" smtClean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endParaRPr lang="ru-RU" sz="2500" dirty="0" smtClean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endParaRPr lang="ru-RU" sz="2500" dirty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</a:rPr>
              <a:t>     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2244" y="1915134"/>
            <a:ext cx="92170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BOOK.RU </a:t>
            </a:r>
            <a:r>
              <a:rPr lang="en-GB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–</a:t>
            </a:r>
            <a:r>
              <a:rPr lang="ru-RU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ЛИЧНЫЙ АССИСТЕНТ ПРЕПОДАВАТЕЛЯ </a:t>
            </a:r>
            <a:endParaRPr lang="ru-RU" sz="3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38188" y="314787"/>
            <a:ext cx="6696543" cy="476353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Autofit/>
          </a:bodyPr>
          <a:lstStyle/>
          <a:p>
            <a:pPr marL="457200">
              <a:spcAft>
                <a:spcPts val="0"/>
              </a:spcAft>
            </a:pPr>
            <a:r>
              <a:rPr lang="ru-RU" sz="3000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</a:rPr>
              <a:t>ЭБС </a:t>
            </a:r>
            <a:r>
              <a:rPr lang="en-US" sz="3000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</a:rPr>
              <a:t>BOOK.RU</a:t>
            </a:r>
            <a:endParaRPr lang="ru-RU" sz="3000" b="1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0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7074892" y="972319"/>
            <a:ext cx="3618508" cy="460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98429" y="279942"/>
            <a:ext cx="6696543" cy="476353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Autofit/>
          </a:bodyPr>
          <a:lstStyle/>
          <a:p>
            <a:pPr lvl="0"/>
            <a:endParaRPr lang="ru-RU" sz="2400" b="1" dirty="0">
              <a:solidFill>
                <a:srgbClr val="1D4384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82204" y="1251473"/>
            <a:ext cx="69742" cy="800659"/>
          </a:xfrm>
          <a:prstGeom prst="rect">
            <a:avLst/>
          </a:prstGeom>
          <a:solidFill>
            <a:srgbClr val="B9D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92196" y="1642457"/>
            <a:ext cx="90070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СПИСКИ РЕКОМЕНДУЕМОЙ ЛИТЕРАТУРЫ</a:t>
            </a:r>
            <a:endParaRPr lang="ru-RU" sz="3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38188" y="314787"/>
            <a:ext cx="6696543" cy="476353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Autofit/>
          </a:bodyPr>
          <a:lstStyle/>
          <a:p>
            <a:pPr marL="457200">
              <a:spcAft>
                <a:spcPts val="0"/>
              </a:spcAft>
            </a:pPr>
            <a:r>
              <a:rPr lang="ru-RU" sz="3000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</a:rPr>
              <a:t>ЭБС </a:t>
            </a:r>
            <a:r>
              <a:rPr lang="en-US" sz="3000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</a:rPr>
              <a:t>BOOK.RU</a:t>
            </a:r>
            <a:endParaRPr lang="ru-RU" sz="3000" b="1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92196" y="2412479"/>
            <a:ext cx="9007031" cy="12449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Что </a:t>
            </a:r>
            <a:r>
              <a:rPr lang="ru-RU" sz="2800" b="1" dirty="0" smtClean="0"/>
              <a:t>это?</a:t>
            </a:r>
            <a:endParaRPr lang="ru-RU" sz="2800" dirty="0"/>
          </a:p>
          <a:p>
            <a:endParaRPr lang="ru-RU" sz="2800" dirty="0"/>
          </a:p>
          <a:p>
            <a:r>
              <a:rPr lang="ru-RU" sz="2800" dirty="0"/>
              <a:t>Это, сформированные под задачи учебного заведения или его структурных подразделений, списки учебников и учебных пособий из вашей подписки, </a:t>
            </a:r>
            <a:r>
              <a:rPr lang="ru-RU" sz="2800" b="1" dirty="0"/>
              <a:t>по которым могут дистанционно заниматься </a:t>
            </a:r>
            <a:r>
              <a:rPr lang="ru-RU" sz="2800" b="1" dirty="0" smtClean="0"/>
              <a:t>преподаватели </a:t>
            </a:r>
            <a:r>
              <a:rPr lang="ru-RU" sz="2800" b="1" dirty="0"/>
              <a:t>и студенты</a:t>
            </a:r>
            <a:r>
              <a:rPr lang="ru-RU" sz="2800" dirty="0" smtClean="0"/>
              <a:t>.</a:t>
            </a:r>
          </a:p>
          <a:p>
            <a:endParaRPr lang="ru-RU" sz="2800" dirty="0"/>
          </a:p>
          <a:p>
            <a:r>
              <a:rPr lang="ru-RU" sz="2800" dirty="0" smtClean="0"/>
              <a:t>Для работы со списками авторизуйтесь в своем личном кабинете. </a:t>
            </a:r>
            <a:endParaRPr lang="ru-RU" sz="2800" dirty="0"/>
          </a:p>
          <a:p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8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>
              <a:spcAft>
                <a:spcPts val="0"/>
              </a:spcAft>
            </a:pPr>
            <a:endParaRPr lang="ru-RU" sz="2500" dirty="0" smtClean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endParaRPr lang="ru-RU" sz="2500" dirty="0" smtClean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endParaRPr lang="ru-RU" sz="2500" dirty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</a:rPr>
              <a:t>     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12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7074892" y="972319"/>
            <a:ext cx="3618508" cy="460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98429" y="279942"/>
            <a:ext cx="6696543" cy="476353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Autofit/>
          </a:bodyPr>
          <a:lstStyle/>
          <a:p>
            <a:pPr lvl="0"/>
            <a:endParaRPr lang="ru-RU" sz="2400" b="1" dirty="0">
              <a:solidFill>
                <a:srgbClr val="1D4384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82204" y="1251473"/>
            <a:ext cx="69742" cy="800659"/>
          </a:xfrm>
          <a:prstGeom prst="rect">
            <a:avLst/>
          </a:prstGeom>
          <a:solidFill>
            <a:srgbClr val="B9D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5970" y="1295042"/>
            <a:ext cx="9007031" cy="8571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Во вкладке «Списки книг» зайдите в раздел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«</a:t>
            </a:r>
            <a:r>
              <a:rPr lang="ru-RU" sz="2800" b="1" dirty="0"/>
              <a:t>Мои списки</a:t>
            </a:r>
            <a:r>
              <a:rPr lang="ru-RU" sz="2800" b="1" dirty="0" smtClean="0"/>
              <a:t>»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8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>
              <a:spcAft>
                <a:spcPts val="0"/>
              </a:spcAft>
            </a:pPr>
            <a:endParaRPr lang="ru-RU" sz="2500" dirty="0" smtClean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endParaRPr lang="ru-RU" sz="2500" dirty="0" smtClean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endParaRPr lang="ru-RU" sz="2500" dirty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</a:rPr>
              <a:t>     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32" y="2268463"/>
            <a:ext cx="10058400" cy="5094923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50156" y="314787"/>
            <a:ext cx="6696543" cy="476353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Autofit/>
          </a:bodyPr>
          <a:lstStyle/>
          <a:p>
            <a:pPr marL="457200">
              <a:spcAft>
                <a:spcPts val="0"/>
              </a:spcAft>
            </a:pPr>
            <a:r>
              <a:rPr lang="ru-RU" sz="2500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</a:rPr>
              <a:t>ЭБС </a:t>
            </a:r>
            <a:r>
              <a:rPr lang="en-US" sz="25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</a:rPr>
              <a:t>BOOK.RU</a:t>
            </a:r>
            <a:r>
              <a:rPr lang="ru-RU" sz="25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</a:rPr>
              <a:t>: работа со списками</a:t>
            </a:r>
            <a:endParaRPr lang="ru-RU" sz="2500" b="1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24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11533</TotalTime>
  <Words>514</Words>
  <Application>Microsoft Office PowerPoint</Application>
  <PresentationFormat>Произвольный</PresentationFormat>
  <Paragraphs>266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Helvetica Neue</vt:lpstr>
      <vt:lpstr>Myriad Pro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gmv</dc:creator>
  <cp:lastModifiedBy>Ермилова Диана Борисовна</cp:lastModifiedBy>
  <cp:revision>1295</cp:revision>
  <cp:lastPrinted>2019-09-13T07:57:17Z</cp:lastPrinted>
  <dcterms:created xsi:type="dcterms:W3CDTF">2017-02-22T11:43:36Z</dcterms:created>
  <dcterms:modified xsi:type="dcterms:W3CDTF">2020-05-30T14:27:48Z</dcterms:modified>
</cp:coreProperties>
</file>